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64" r:id="rId4"/>
    <p:sldId id="263" r:id="rId5"/>
    <p:sldId id="265" r:id="rId6"/>
    <p:sldId id="266" r:id="rId7"/>
    <p:sldId id="270" r:id="rId8"/>
    <p:sldId id="271" r:id="rId9"/>
    <p:sldId id="274" r:id="rId10"/>
    <p:sldId id="272" r:id="rId11"/>
    <p:sldId id="273" r:id="rId12"/>
    <p:sldId id="275" r:id="rId13"/>
    <p:sldId id="276" r:id="rId14"/>
    <p:sldId id="277" r:id="rId15"/>
    <p:sldId id="279" r:id="rId16"/>
    <p:sldId id="280" r:id="rId17"/>
    <p:sldId id="28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b" initials="s" lastIdx="0" clrIdx="0">
    <p:extLst>
      <p:ext uri="{19B8F6BF-5375-455C-9EA6-DF929625EA0E}">
        <p15:presenceInfo xmlns:p15="http://schemas.microsoft.com/office/powerpoint/2012/main" userId="sr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88942" autoAdjust="0"/>
  </p:normalViewPr>
  <p:slideViewPr>
    <p:cSldViewPr snapToGrid="0">
      <p:cViewPr varScale="1">
        <p:scale>
          <a:sx n="75" d="100"/>
          <a:sy n="75" d="100"/>
        </p:scale>
        <p:origin x="588"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7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CCD5D-A868-4691-A95F-7EBDD41D1F55}" type="datetimeFigureOut">
              <a:rPr lang="de-DE" smtClean="0"/>
              <a:t>01.12.2017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AB92A-821E-4D95-9CB7-9B77B87C4E02}" type="slidenum">
              <a:rPr lang="de-DE" smtClean="0"/>
              <a:t>‹Nr.›</a:t>
            </a:fld>
            <a:endParaRPr lang="de-DE"/>
          </a:p>
        </p:txBody>
      </p:sp>
    </p:spTree>
    <p:extLst>
      <p:ext uri="{BB962C8B-B14F-4D97-AF65-F5344CB8AC3E}">
        <p14:creationId xmlns:p14="http://schemas.microsoft.com/office/powerpoint/2010/main" val="343867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Name des Referenten,</a:t>
            </a:r>
            <a:r>
              <a:rPr lang="de-CH" baseline="0" dirty="0"/>
              <a:t> Ort und Datum einfügen</a:t>
            </a:r>
          </a:p>
          <a:p>
            <a:r>
              <a:rPr lang="de-CH" baseline="0" dirty="0"/>
              <a:t>Ev. Begrüssungszeile</a:t>
            </a:r>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a:t>
            </a:fld>
            <a:endParaRPr lang="de-DE"/>
          </a:p>
        </p:txBody>
      </p:sp>
    </p:spTree>
    <p:extLst>
      <p:ext uri="{BB962C8B-B14F-4D97-AF65-F5344CB8AC3E}">
        <p14:creationId xmlns:p14="http://schemas.microsoft.com/office/powerpoint/2010/main" val="73176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80">
              <a:defRPr/>
            </a:pPr>
            <a:r>
              <a:rPr lang="de-CH" dirty="0"/>
              <a:t>In den</a:t>
            </a:r>
            <a:r>
              <a:rPr lang="de-CH" baseline="0" dirty="0"/>
              <a:t> Branchen und Betrieben welche der </a:t>
            </a:r>
            <a:r>
              <a:rPr lang="de-CH" baseline="0" dirty="0" err="1"/>
              <a:t>Batisec</a:t>
            </a:r>
            <a:r>
              <a:rPr lang="de-CH" baseline="0" dirty="0"/>
              <a:t> angeschlossen sind ist </a:t>
            </a:r>
            <a:r>
              <a:rPr lang="de-CH" dirty="0"/>
              <a:t>Stolpern und Stürzen die dritthäufigste Unfallursache.</a:t>
            </a:r>
          </a:p>
        </p:txBody>
      </p:sp>
      <p:sp>
        <p:nvSpPr>
          <p:cNvPr id="4" name="Foliennummernplatzhalter 3"/>
          <p:cNvSpPr>
            <a:spLocks noGrp="1"/>
          </p:cNvSpPr>
          <p:nvPr>
            <p:ph type="sldNum" sz="quarter" idx="10"/>
          </p:nvPr>
        </p:nvSpPr>
        <p:spPr/>
        <p:txBody>
          <a:bodyPr/>
          <a:lstStyle/>
          <a:p>
            <a:fld id="{F4CAB92A-821E-4D95-9CB7-9B77B87C4E02}" type="slidenum">
              <a:rPr lang="de-DE" smtClean="0"/>
              <a:t>10</a:t>
            </a:fld>
            <a:endParaRPr lang="de-DE"/>
          </a:p>
        </p:txBody>
      </p:sp>
    </p:spTree>
    <p:extLst>
      <p:ext uri="{BB962C8B-B14F-4D97-AF65-F5344CB8AC3E}">
        <p14:creationId xmlns:p14="http://schemas.microsoft.com/office/powerpoint/2010/main" val="276388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Complétez le transparent avec la statistique des accidents de l'entreprise. </a:t>
            </a:r>
          </a:p>
          <a:p>
            <a:endParaRPr lang="de-CH"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H" kern="1200" dirty="0">
                <a:solidFill>
                  <a:schemeClr val="tx1"/>
                </a:solidFill>
                <a:latin typeface="+mn-lt"/>
                <a:ea typeface="+mn-ea"/>
                <a:cs typeface="+mn-cs"/>
              </a:rPr>
              <a:t>En Suisse, les chutes et faux pas constituent la cause d'accident la plus fréquente. Chaque année, plus de 165 000 assurés LAA se blessent en trébuchant ou en tombant, ce qui représente environ 60 000 accidents professionnels et 105 000 accidents dans le cadre des loisirs. </a:t>
            </a:r>
          </a:p>
        </p:txBody>
      </p:sp>
      <p:sp>
        <p:nvSpPr>
          <p:cNvPr id="4" name="Foliennummernplatzhalter 3"/>
          <p:cNvSpPr>
            <a:spLocks noGrp="1"/>
          </p:cNvSpPr>
          <p:nvPr>
            <p:ph type="sldNum" sz="quarter" idx="10"/>
          </p:nvPr>
        </p:nvSpPr>
        <p:spPr/>
        <p:txBody>
          <a:bodyPr/>
          <a:lstStyle/>
          <a:p>
            <a:fld id="{F4CAB92A-821E-4D95-9CB7-9B77B87C4E02}" type="slidenum">
              <a:rPr lang="de-DE" smtClean="0"/>
              <a:t>11</a:t>
            </a:fld>
            <a:endParaRPr lang="de-DE"/>
          </a:p>
        </p:txBody>
      </p:sp>
    </p:spTree>
    <p:extLst>
      <p:ext uri="{BB962C8B-B14F-4D97-AF65-F5344CB8AC3E}">
        <p14:creationId xmlns:p14="http://schemas.microsoft.com/office/powerpoint/2010/main" val="46501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Assombrissez la pièce pour créer une ambiance de salle de cinéma. </a:t>
            </a:r>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12</a:t>
            </a:fld>
            <a:endParaRPr lang="de-DE"/>
          </a:p>
        </p:txBody>
      </p:sp>
    </p:spTree>
    <p:extLst>
      <p:ext uri="{BB962C8B-B14F-4D97-AF65-F5344CB8AC3E}">
        <p14:creationId xmlns:p14="http://schemas.microsoft.com/office/powerpoint/2010/main" val="1470523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Les participants forment des groupes de quatre personnes pour répondre aux questions. Dites aux participants que chaque groupe présentera ses conclusions en plénum à la fin de la discussion. La discussion dure une dizaine de minutes. </a:t>
            </a:r>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13</a:t>
            </a:fld>
            <a:endParaRPr lang="de-DE"/>
          </a:p>
        </p:txBody>
      </p:sp>
    </p:spTree>
    <p:extLst>
      <p:ext uri="{BB962C8B-B14F-4D97-AF65-F5344CB8AC3E}">
        <p14:creationId xmlns:p14="http://schemas.microsoft.com/office/powerpoint/2010/main" val="150570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14</a:t>
            </a:fld>
            <a:endParaRPr lang="de-DE"/>
          </a:p>
        </p:txBody>
      </p:sp>
    </p:spTree>
    <p:extLst>
      <p:ext uri="{BB962C8B-B14F-4D97-AF65-F5344CB8AC3E}">
        <p14:creationId xmlns:p14="http://schemas.microsoft.com/office/powerpoint/2010/main" val="226756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15</a:t>
            </a:fld>
            <a:endParaRPr lang="de-DE"/>
          </a:p>
        </p:txBody>
      </p:sp>
    </p:spTree>
    <p:extLst>
      <p:ext uri="{BB962C8B-B14F-4D97-AF65-F5344CB8AC3E}">
        <p14:creationId xmlns:p14="http://schemas.microsoft.com/office/powerpoint/2010/main" val="32947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16</a:t>
            </a:fld>
            <a:endParaRPr lang="de-DE"/>
          </a:p>
        </p:txBody>
      </p:sp>
    </p:spTree>
    <p:extLst>
      <p:ext uri="{BB962C8B-B14F-4D97-AF65-F5344CB8AC3E}">
        <p14:creationId xmlns:p14="http://schemas.microsoft.com/office/powerpoint/2010/main" val="286607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280" rtl="0" eaLnBrk="1" fontAlgn="auto" latinLnBrk="0" hangingPunct="1">
              <a:lnSpc>
                <a:spcPct val="100000"/>
              </a:lnSpc>
              <a:spcBef>
                <a:spcPts val="0"/>
              </a:spcBef>
              <a:spcAft>
                <a:spcPts val="0"/>
              </a:spcAft>
              <a:buClrTx/>
              <a:buSzTx/>
              <a:buFontTx/>
              <a:buNone/>
              <a:tabLst/>
              <a:defRPr/>
            </a:pPr>
            <a:r>
              <a:rPr lang="fr-CH" dirty="0"/>
              <a:t>Demander le nom de la personne responsable du service d'annonce avant le cours et se faire expliquer la procédure prévue. </a:t>
            </a:r>
            <a:endParaRPr lang="de-CH" dirty="0"/>
          </a:p>
          <a:p>
            <a:pPr defTabSz="914280">
              <a:defRPr/>
            </a:pPr>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17</a:t>
            </a:fld>
            <a:endParaRPr lang="de-DE"/>
          </a:p>
        </p:txBody>
      </p:sp>
    </p:spTree>
    <p:extLst>
      <p:ext uri="{BB962C8B-B14F-4D97-AF65-F5344CB8AC3E}">
        <p14:creationId xmlns:p14="http://schemas.microsoft.com/office/powerpoint/2010/main" val="29683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4CAB92A-821E-4D95-9CB7-9B77B87C4E02}" type="slidenum">
              <a:rPr lang="de-DE" smtClean="0"/>
              <a:t>2</a:t>
            </a:fld>
            <a:endParaRPr lang="de-DE"/>
          </a:p>
        </p:txBody>
      </p:sp>
    </p:spTree>
    <p:extLst>
      <p:ext uri="{BB962C8B-B14F-4D97-AF65-F5344CB8AC3E}">
        <p14:creationId xmlns:p14="http://schemas.microsoft.com/office/powerpoint/2010/main" val="69703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 Programm anpassen</a:t>
            </a:r>
          </a:p>
        </p:txBody>
      </p:sp>
      <p:sp>
        <p:nvSpPr>
          <p:cNvPr id="4" name="Foliennummernplatzhalter 3"/>
          <p:cNvSpPr>
            <a:spLocks noGrp="1"/>
          </p:cNvSpPr>
          <p:nvPr>
            <p:ph type="sldNum" sz="quarter" idx="10"/>
          </p:nvPr>
        </p:nvSpPr>
        <p:spPr/>
        <p:txBody>
          <a:bodyPr/>
          <a:lstStyle/>
          <a:p>
            <a:fld id="{F4CAB92A-821E-4D95-9CB7-9B77B87C4E02}" type="slidenum">
              <a:rPr lang="de-DE" smtClean="0"/>
              <a:t>3</a:t>
            </a:fld>
            <a:endParaRPr lang="de-DE"/>
          </a:p>
        </p:txBody>
      </p:sp>
    </p:spTree>
    <p:extLst>
      <p:ext uri="{BB962C8B-B14F-4D97-AF65-F5344CB8AC3E}">
        <p14:creationId xmlns:p14="http://schemas.microsoft.com/office/powerpoint/2010/main" val="191020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Définir avant le cours le pourcentage de réduction des accidents dus aux chutes et faux pas visé par l'entreprise. </a:t>
            </a:r>
            <a:endParaRPr lang="de-CH" dirty="0"/>
          </a:p>
          <a:p>
            <a:pPr defTabSz="914280">
              <a:defRPr/>
            </a:pPr>
            <a:r>
              <a:rPr lang="de-CH" baseline="0" dirty="0"/>
              <a:t>Ev. eigene Ziele formulieren und ergänzen</a:t>
            </a:r>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4</a:t>
            </a:fld>
            <a:endParaRPr lang="de-DE"/>
          </a:p>
        </p:txBody>
      </p:sp>
    </p:spTree>
    <p:extLst>
      <p:ext uri="{BB962C8B-B14F-4D97-AF65-F5344CB8AC3E}">
        <p14:creationId xmlns:p14="http://schemas.microsoft.com/office/powerpoint/2010/main" val="125820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Demander aux participants de raconter leurs expériences. </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Gibt es eine Meldestelle für Stolperfallen im Betrieb?</a:t>
            </a:r>
          </a:p>
        </p:txBody>
      </p:sp>
      <p:sp>
        <p:nvSpPr>
          <p:cNvPr id="4" name="Foliennummernplatzhalter 3"/>
          <p:cNvSpPr>
            <a:spLocks noGrp="1"/>
          </p:cNvSpPr>
          <p:nvPr>
            <p:ph type="sldNum" sz="quarter" idx="10"/>
          </p:nvPr>
        </p:nvSpPr>
        <p:spPr/>
        <p:txBody>
          <a:bodyPr/>
          <a:lstStyle/>
          <a:p>
            <a:fld id="{F4CAB92A-821E-4D95-9CB7-9B77B87C4E02}" type="slidenum">
              <a:rPr lang="de-DE" smtClean="0"/>
              <a:t>5</a:t>
            </a:fld>
            <a:endParaRPr lang="de-DE"/>
          </a:p>
        </p:txBody>
      </p:sp>
    </p:spTree>
    <p:extLst>
      <p:ext uri="{BB962C8B-B14F-4D97-AF65-F5344CB8AC3E}">
        <p14:creationId xmlns:p14="http://schemas.microsoft.com/office/powerpoint/2010/main" val="339830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6</a:t>
            </a:fld>
            <a:endParaRPr lang="de-DE"/>
          </a:p>
        </p:txBody>
      </p:sp>
    </p:spTree>
    <p:extLst>
      <p:ext uri="{BB962C8B-B14F-4D97-AF65-F5344CB8AC3E}">
        <p14:creationId xmlns:p14="http://schemas.microsoft.com/office/powerpoint/2010/main" val="425189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7</a:t>
            </a:fld>
            <a:endParaRPr lang="de-DE"/>
          </a:p>
        </p:txBody>
      </p:sp>
    </p:spTree>
    <p:extLst>
      <p:ext uri="{BB962C8B-B14F-4D97-AF65-F5344CB8AC3E}">
        <p14:creationId xmlns:p14="http://schemas.microsoft.com/office/powerpoint/2010/main" val="59703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8</a:t>
            </a:fld>
            <a:endParaRPr lang="de-DE"/>
          </a:p>
        </p:txBody>
      </p:sp>
    </p:spTree>
    <p:extLst>
      <p:ext uri="{BB962C8B-B14F-4D97-AF65-F5344CB8AC3E}">
        <p14:creationId xmlns:p14="http://schemas.microsoft.com/office/powerpoint/2010/main" val="394648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80">
              <a:defRPr/>
            </a:pPr>
            <a:endParaRPr lang="de-CH" dirty="0"/>
          </a:p>
        </p:txBody>
      </p:sp>
      <p:sp>
        <p:nvSpPr>
          <p:cNvPr id="4" name="Foliennummernplatzhalter 3"/>
          <p:cNvSpPr>
            <a:spLocks noGrp="1"/>
          </p:cNvSpPr>
          <p:nvPr>
            <p:ph type="sldNum" sz="quarter" idx="10"/>
          </p:nvPr>
        </p:nvSpPr>
        <p:spPr/>
        <p:txBody>
          <a:bodyPr/>
          <a:lstStyle/>
          <a:p>
            <a:fld id="{F4CAB92A-821E-4D95-9CB7-9B77B87C4E02}" type="slidenum">
              <a:rPr lang="de-DE" smtClean="0"/>
              <a:t>9</a:t>
            </a:fld>
            <a:endParaRPr lang="de-DE"/>
          </a:p>
        </p:txBody>
      </p:sp>
    </p:spTree>
    <p:extLst>
      <p:ext uri="{BB962C8B-B14F-4D97-AF65-F5344CB8AC3E}">
        <p14:creationId xmlns:p14="http://schemas.microsoft.com/office/powerpoint/2010/main" val="83096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ctr" anchorCtr="0">
            <a:noAutofit/>
          </a:bodyPr>
          <a:lstStyle>
            <a:lvl1pPr algn="ctr">
              <a:defRPr sz="5000">
                <a:solidFill>
                  <a:srgbClr val="C23230"/>
                </a:solidFill>
                <a:latin typeface="+mn-lt"/>
                <a:cs typeface="Arial" panose="020B0604020202020204" pitchFamily="34" charset="0"/>
              </a:defRPr>
            </a:lvl1pPr>
          </a:lstStyle>
          <a:p>
            <a:r>
              <a:rPr lang="de-DE"/>
              <a:t>Titelmasterformat durch Klicken bearbeiten</a:t>
            </a:r>
            <a:endParaRPr lang="de-DE" dirty="0"/>
          </a:p>
        </p:txBody>
      </p:sp>
      <p:sp>
        <p:nvSpPr>
          <p:cNvPr id="3" name="Untertitel 2"/>
          <p:cNvSpPr>
            <a:spLocks noGrp="1"/>
          </p:cNvSpPr>
          <p:nvPr>
            <p:ph type="subTitle" idx="1"/>
          </p:nvPr>
        </p:nvSpPr>
        <p:spPr>
          <a:xfrm>
            <a:off x="1524000" y="3602038"/>
            <a:ext cx="9144000" cy="1655762"/>
          </a:xfrm>
        </p:spPr>
        <p:txBody>
          <a:bodyPr anchor="ctr" anchorCtr="0">
            <a:noAutofit/>
          </a:bodyPr>
          <a:lstStyle>
            <a:lvl1pPr marL="0" indent="0" algn="ctr">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0063" y="6373900"/>
            <a:ext cx="998117" cy="402820"/>
          </a:xfrm>
          <a:prstGeom prst="rect">
            <a:avLst/>
          </a:prstGeom>
        </p:spPr>
      </p:pic>
    </p:spTree>
    <p:extLst>
      <p:ext uri="{BB962C8B-B14F-4D97-AF65-F5344CB8AC3E}">
        <p14:creationId xmlns:p14="http://schemas.microsoft.com/office/powerpoint/2010/main" val="339272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12192000" cy="903502"/>
          </a:xfrm>
          <a:noFill/>
        </p:spPr>
        <p:txBody>
          <a:bodyPr lIns="720000" tIns="180000" rIns="360000" bIns="180000">
            <a:noAutofit/>
          </a:bodyPr>
          <a:lstStyle>
            <a:lvl1pPr>
              <a:defRPr sz="3600">
                <a:solidFill>
                  <a:srgbClr val="C23230"/>
                </a:solidFill>
                <a:latin typeface="+mn-lt"/>
                <a:cs typeface="Arial" panose="020B0604020202020204" pitchFamily="34" charset="0"/>
              </a:defRPr>
            </a:lvl1pPr>
          </a:lstStyle>
          <a:p>
            <a:r>
              <a:rPr lang="de-DE"/>
              <a:t>Titelmasterformat durch Klicken bearbeiten</a:t>
            </a:r>
            <a:endParaRPr lang="de-DE" dirty="0"/>
          </a:p>
        </p:txBody>
      </p:sp>
      <p:sp>
        <p:nvSpPr>
          <p:cNvPr id="3" name="Inhaltsplatzhalter 2"/>
          <p:cNvSpPr>
            <a:spLocks noGrp="1"/>
          </p:cNvSpPr>
          <p:nvPr>
            <p:ph idx="1"/>
          </p:nvPr>
        </p:nvSpPr>
        <p:spPr>
          <a:xfrm>
            <a:off x="838200" y="1825625"/>
            <a:ext cx="10063480" cy="4351338"/>
          </a:xfrm>
        </p:spPr>
        <p:txBody>
          <a:bodyPr>
            <a:noAutofit/>
          </a:bodyPr>
          <a:lstStyle>
            <a:lvl1pPr marL="361950" indent="-361950">
              <a:defRPr sz="1800">
                <a:latin typeface="+mn-lt"/>
                <a:cs typeface="Arial" panose="020B0604020202020204" pitchFamily="34" charset="0"/>
              </a:defRPr>
            </a:lvl1pPr>
            <a:lvl2pPr marL="685800" indent="-323850">
              <a:buFont typeface="Symbol" panose="05050102010706020507" pitchFamily="18" charset="2"/>
              <a:buChar char="-"/>
              <a:defRPr sz="1800">
                <a:latin typeface="+mn-lt"/>
                <a:cs typeface="Arial" panose="020B0604020202020204" pitchFamily="34" charset="0"/>
              </a:defRPr>
            </a:lvl2pPr>
            <a:lvl3pPr marL="1079500" indent="-363538">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a:xfrm>
            <a:off x="838200" y="6356350"/>
            <a:ext cx="8498840" cy="365125"/>
          </a:xfrm>
        </p:spPr>
        <p:txBody>
          <a:bodyPr/>
          <a:lstStyle>
            <a:lvl1pPr algn="l">
              <a:defRPr>
                <a:latin typeface="+mn-lt"/>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9657080" y="6356350"/>
            <a:ext cx="1244600" cy="365125"/>
          </a:xfrm>
        </p:spPr>
        <p:txBody>
          <a:bodyPr/>
          <a:lstStyle>
            <a:lvl1pPr>
              <a:defRPr>
                <a:latin typeface="+mn-lt"/>
                <a:cs typeface="Arial" panose="020B0604020202020204" pitchFamily="34" charset="0"/>
              </a:defRPr>
            </a:lvl1pPr>
          </a:lstStyle>
          <a:p>
            <a:fld id="{F8131F39-9E04-4741-8D18-650A9C86DC3C}" type="slidenum">
              <a:rPr lang="de-DE" smtClean="0"/>
              <a:pPr/>
              <a:t>‹Nr.›</a:t>
            </a:fld>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0063" y="6373900"/>
            <a:ext cx="998117" cy="402820"/>
          </a:xfrm>
          <a:prstGeom prst="rect">
            <a:avLst/>
          </a:prstGeom>
        </p:spPr>
      </p:pic>
    </p:spTree>
    <p:extLst>
      <p:ext uri="{BB962C8B-B14F-4D97-AF65-F5344CB8AC3E}">
        <p14:creationId xmlns:p14="http://schemas.microsoft.com/office/powerpoint/2010/main" val="405125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681163"/>
            <a:ext cx="5157787" cy="823912"/>
          </a:xfrm>
        </p:spPr>
        <p:txBody>
          <a:bodyPr anchor="b">
            <a:noAutofit/>
          </a:bodyPr>
          <a:lstStyle>
            <a:lvl1pPr marL="0" indent="0">
              <a:buNone/>
              <a:defRPr sz="18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noAutofit/>
          </a:bodyPr>
          <a:lstStyle>
            <a:lvl1pPr>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no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noAutofit/>
          </a:bodyPr>
          <a:lstStyle>
            <a:lvl1pPr>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1"/>
          <p:cNvSpPr>
            <a:spLocks noGrp="1"/>
          </p:cNvSpPr>
          <p:nvPr>
            <p:ph type="title"/>
          </p:nvPr>
        </p:nvSpPr>
        <p:spPr>
          <a:xfrm>
            <a:off x="0" y="365126"/>
            <a:ext cx="12192000" cy="903502"/>
          </a:xfrm>
          <a:noFill/>
        </p:spPr>
        <p:txBody>
          <a:bodyPr lIns="720000" tIns="180000" rIns="360000" bIns="180000">
            <a:noAutofit/>
          </a:bodyPr>
          <a:lstStyle>
            <a:lvl1pPr>
              <a:defRPr sz="3600">
                <a:solidFill>
                  <a:srgbClr val="C23230"/>
                </a:solidFill>
                <a:latin typeface="+mn-lt"/>
                <a:cs typeface="Arial" panose="020B0604020202020204" pitchFamily="34" charset="0"/>
              </a:defRPr>
            </a:lvl1pPr>
          </a:lstStyle>
          <a:p>
            <a:r>
              <a:rPr lang="de-DE"/>
              <a:t>Titelmasterformat durch Klicken bearbeiten</a:t>
            </a:r>
            <a:endParaRPr lang="de-DE" dirty="0"/>
          </a:p>
        </p:txBody>
      </p:sp>
      <p:sp>
        <p:nvSpPr>
          <p:cNvPr id="11" name="Fußzeilenplatzhalter 4"/>
          <p:cNvSpPr>
            <a:spLocks noGrp="1"/>
          </p:cNvSpPr>
          <p:nvPr>
            <p:ph type="ftr" sz="quarter" idx="11"/>
          </p:nvPr>
        </p:nvSpPr>
        <p:spPr>
          <a:xfrm>
            <a:off x="838200" y="6356350"/>
            <a:ext cx="8498840" cy="365125"/>
          </a:xfrm>
        </p:spPr>
        <p:txBody>
          <a:bodyPr/>
          <a:lstStyle>
            <a:lvl1pPr algn="l">
              <a:defRPr>
                <a:latin typeface="+mn-lt"/>
                <a:cs typeface="Arial" panose="020B0604020202020204" pitchFamily="34" charset="0"/>
              </a:defRPr>
            </a:lvl1pPr>
          </a:lstStyle>
          <a:p>
            <a:endParaRPr lang="de-DE" dirty="0"/>
          </a:p>
        </p:txBody>
      </p:sp>
      <p:sp>
        <p:nvSpPr>
          <p:cNvPr id="12" name="Foliennummernplatzhalter 5"/>
          <p:cNvSpPr>
            <a:spLocks noGrp="1"/>
          </p:cNvSpPr>
          <p:nvPr>
            <p:ph type="sldNum" sz="quarter" idx="12"/>
          </p:nvPr>
        </p:nvSpPr>
        <p:spPr>
          <a:xfrm>
            <a:off x="9657080" y="6356350"/>
            <a:ext cx="1244600" cy="365125"/>
          </a:xfrm>
        </p:spPr>
        <p:txBody>
          <a:bodyPr/>
          <a:lstStyle>
            <a:lvl1pPr>
              <a:defRPr>
                <a:latin typeface="+mn-lt"/>
                <a:cs typeface="Arial" panose="020B0604020202020204" pitchFamily="34" charset="0"/>
              </a:defRPr>
            </a:lvl1pPr>
          </a:lstStyle>
          <a:p>
            <a:fld id="{F8131F39-9E04-4741-8D18-650A9C86DC3C}" type="slidenum">
              <a:rPr lang="de-DE" smtClean="0"/>
              <a:pPr/>
              <a:t>‹Nr.›</a:t>
            </a:fld>
            <a:endParaRPr lang="de-DE"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0063" y="6373900"/>
            <a:ext cx="998117" cy="402820"/>
          </a:xfrm>
          <a:prstGeom prst="rect">
            <a:avLst/>
          </a:prstGeom>
        </p:spPr>
      </p:pic>
    </p:spTree>
    <p:extLst>
      <p:ext uri="{BB962C8B-B14F-4D97-AF65-F5344CB8AC3E}">
        <p14:creationId xmlns:p14="http://schemas.microsoft.com/office/powerpoint/2010/main" val="411071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0" y="365126"/>
            <a:ext cx="12192000" cy="903502"/>
          </a:xfrm>
          <a:noFill/>
        </p:spPr>
        <p:txBody>
          <a:bodyPr lIns="720000" tIns="180000" rIns="360000" bIns="180000">
            <a:noAutofit/>
          </a:bodyPr>
          <a:lstStyle>
            <a:lvl1pPr>
              <a:defRPr sz="3600">
                <a:solidFill>
                  <a:srgbClr val="C23230"/>
                </a:solidFill>
                <a:latin typeface="+mn-lt"/>
                <a:cs typeface="Arial" panose="020B0604020202020204" pitchFamily="34" charset="0"/>
              </a:defRPr>
            </a:lvl1pPr>
          </a:lstStyle>
          <a:p>
            <a:r>
              <a:rPr lang="de-DE"/>
              <a:t>Titelmasterformat durch Klicken bearbeiten</a:t>
            </a:r>
            <a:endParaRPr lang="de-DE" dirty="0"/>
          </a:p>
        </p:txBody>
      </p:sp>
      <p:sp>
        <p:nvSpPr>
          <p:cNvPr id="7" name="Fußzeilenplatzhalter 4"/>
          <p:cNvSpPr>
            <a:spLocks noGrp="1"/>
          </p:cNvSpPr>
          <p:nvPr>
            <p:ph type="ftr" sz="quarter" idx="11"/>
          </p:nvPr>
        </p:nvSpPr>
        <p:spPr>
          <a:xfrm>
            <a:off x="838200" y="6356350"/>
            <a:ext cx="8498840" cy="365125"/>
          </a:xfrm>
        </p:spPr>
        <p:txBody>
          <a:bodyPr/>
          <a:lstStyle>
            <a:lvl1pPr algn="l">
              <a:defRPr>
                <a:latin typeface="+mn-lt"/>
                <a:cs typeface="Arial" panose="020B0604020202020204" pitchFamily="34" charset="0"/>
              </a:defRPr>
            </a:lvl1pPr>
          </a:lstStyle>
          <a:p>
            <a:endParaRPr lang="de-DE" dirty="0"/>
          </a:p>
        </p:txBody>
      </p:sp>
      <p:sp>
        <p:nvSpPr>
          <p:cNvPr id="8" name="Foliennummernplatzhalter 5"/>
          <p:cNvSpPr>
            <a:spLocks noGrp="1"/>
          </p:cNvSpPr>
          <p:nvPr>
            <p:ph type="sldNum" sz="quarter" idx="12"/>
          </p:nvPr>
        </p:nvSpPr>
        <p:spPr>
          <a:xfrm>
            <a:off x="9657080" y="6356350"/>
            <a:ext cx="1244600" cy="365125"/>
          </a:xfrm>
        </p:spPr>
        <p:txBody>
          <a:bodyPr/>
          <a:lstStyle>
            <a:lvl1pPr>
              <a:defRPr>
                <a:latin typeface="+mn-lt"/>
                <a:cs typeface="Arial" panose="020B0604020202020204" pitchFamily="34" charset="0"/>
              </a:defRPr>
            </a:lvl1pPr>
          </a:lstStyle>
          <a:p>
            <a:fld id="{F8131F39-9E04-4741-8D18-650A9C86DC3C}"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0063" y="6373900"/>
            <a:ext cx="998117" cy="402820"/>
          </a:xfrm>
          <a:prstGeom prst="rect">
            <a:avLst/>
          </a:prstGeom>
        </p:spPr>
      </p:pic>
    </p:spTree>
    <p:extLst>
      <p:ext uri="{BB962C8B-B14F-4D97-AF65-F5344CB8AC3E}">
        <p14:creationId xmlns:p14="http://schemas.microsoft.com/office/powerpoint/2010/main" val="32799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itel 1"/>
          <p:cNvSpPr>
            <a:spLocks noGrp="1"/>
          </p:cNvSpPr>
          <p:nvPr>
            <p:ph type="title"/>
          </p:nvPr>
        </p:nvSpPr>
        <p:spPr>
          <a:xfrm>
            <a:off x="0" y="365126"/>
            <a:ext cx="12192000" cy="903502"/>
          </a:xfrm>
          <a:noFill/>
        </p:spPr>
        <p:txBody>
          <a:bodyPr lIns="720000" tIns="180000" rIns="360000" bIns="180000">
            <a:noAutofit/>
          </a:bodyPr>
          <a:lstStyle>
            <a:lvl1pPr>
              <a:defRPr sz="3600">
                <a:solidFill>
                  <a:srgbClr val="C23230"/>
                </a:solidFill>
                <a:latin typeface="+mn-lt"/>
                <a:cs typeface="Arial" panose="020B0604020202020204" pitchFamily="34" charset="0"/>
              </a:defRPr>
            </a:lvl1pPr>
          </a:lstStyle>
          <a:p>
            <a:r>
              <a:rPr lang="de-DE"/>
              <a:t>Titelmasterformat durch Klicken bearbeiten</a:t>
            </a:r>
            <a:endParaRPr lang="de-DE" dirty="0"/>
          </a:p>
        </p:txBody>
      </p:sp>
      <p:sp>
        <p:nvSpPr>
          <p:cNvPr id="6" name="Fußzeilenplatzhalter 4"/>
          <p:cNvSpPr>
            <a:spLocks noGrp="1"/>
          </p:cNvSpPr>
          <p:nvPr>
            <p:ph type="ftr" sz="quarter" idx="11"/>
          </p:nvPr>
        </p:nvSpPr>
        <p:spPr>
          <a:xfrm>
            <a:off x="838200" y="6356350"/>
            <a:ext cx="8498840" cy="365125"/>
          </a:xfrm>
        </p:spPr>
        <p:txBody>
          <a:bodyPr/>
          <a:lstStyle>
            <a:lvl1pPr algn="l">
              <a:defRPr>
                <a:latin typeface="+mn-lt"/>
                <a:cs typeface="Arial" panose="020B0604020202020204" pitchFamily="34" charset="0"/>
              </a:defRPr>
            </a:lvl1pPr>
          </a:lstStyle>
          <a:p>
            <a:endParaRPr lang="de-DE" dirty="0"/>
          </a:p>
        </p:txBody>
      </p:sp>
      <p:sp>
        <p:nvSpPr>
          <p:cNvPr id="7" name="Foliennummernplatzhalter 5"/>
          <p:cNvSpPr>
            <a:spLocks noGrp="1"/>
          </p:cNvSpPr>
          <p:nvPr>
            <p:ph type="sldNum" sz="quarter" idx="12"/>
          </p:nvPr>
        </p:nvSpPr>
        <p:spPr>
          <a:xfrm>
            <a:off x="9657080" y="6356350"/>
            <a:ext cx="1244600" cy="365125"/>
          </a:xfrm>
        </p:spPr>
        <p:txBody>
          <a:bodyPr/>
          <a:lstStyle>
            <a:lvl1pPr>
              <a:defRPr>
                <a:latin typeface="+mn-lt"/>
                <a:cs typeface="Arial" panose="020B0604020202020204" pitchFamily="34" charset="0"/>
              </a:defRPr>
            </a:lvl1pPr>
          </a:lstStyle>
          <a:p>
            <a:fld id="{F8131F39-9E04-4741-8D18-650A9C86DC3C}"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0063" y="6373900"/>
            <a:ext cx="998117" cy="402820"/>
          </a:xfrm>
          <a:prstGeom prst="rect">
            <a:avLst/>
          </a:prstGeom>
        </p:spPr>
      </p:pic>
    </p:spTree>
    <p:extLst>
      <p:ext uri="{BB962C8B-B14F-4D97-AF65-F5344CB8AC3E}">
        <p14:creationId xmlns:p14="http://schemas.microsoft.com/office/powerpoint/2010/main" val="2116430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8131F39-9E04-4741-8D18-650A9C86DC3C}" type="slidenum">
              <a:rPr lang="de-DE" smtClean="0"/>
              <a:pPr/>
              <a:t>‹Nr.›</a:t>
            </a:fld>
            <a:endParaRPr lang="de-DE"/>
          </a:p>
        </p:txBody>
      </p:sp>
    </p:spTree>
    <p:extLst>
      <p:ext uri="{BB962C8B-B14F-4D97-AF65-F5344CB8AC3E}">
        <p14:creationId xmlns:p14="http://schemas.microsoft.com/office/powerpoint/2010/main" val="3523334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dt="0"/>
  <p:txStyles>
    <p:titleStyle>
      <a:lvl1pPr algn="l" defTabSz="914400" rtl="0" eaLnBrk="1" latinLnBrk="0" hangingPunct="1">
        <a:lnSpc>
          <a:spcPct val="90000"/>
        </a:lnSpc>
        <a:spcBef>
          <a:spcPct val="0"/>
        </a:spcBef>
        <a:buNone/>
        <a:defRPr sz="4400" kern="1200">
          <a:solidFill>
            <a:srgbClr val="C2323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suva.ch/fr-ch/prevention/offres-de-prevention/modules-de-prevention#uxlibrary-open=/fr-CH?atomid=f74d74da01b2444aa9ceb5281a2f808d%26showContainer=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681" y="1411747"/>
            <a:ext cx="3970638" cy="1602468"/>
          </a:xfrm>
          <a:prstGeom prst="rect">
            <a:avLst/>
          </a:prstGeom>
        </p:spPr>
      </p:pic>
    </p:spTree>
    <p:extLst>
      <p:ext uri="{BB962C8B-B14F-4D97-AF65-F5344CB8AC3E}">
        <p14:creationId xmlns:p14="http://schemas.microsoft.com/office/powerpoint/2010/main" val="143818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750827" y="1513043"/>
            <a:ext cx="4356632" cy="4320000"/>
          </a:xfrm>
          <a:prstGeom prst="rect">
            <a:avLst/>
          </a:prstGeom>
        </p:spPr>
      </p:pic>
      <p:sp>
        <p:nvSpPr>
          <p:cNvPr id="2" name="Titel 1"/>
          <p:cNvSpPr>
            <a:spLocks noGrp="1"/>
          </p:cNvSpPr>
          <p:nvPr>
            <p:ph type="title"/>
          </p:nvPr>
        </p:nvSpPr>
        <p:spPr/>
        <p:txBody>
          <a:bodyPr/>
          <a:lstStyle/>
          <a:p>
            <a:r>
              <a:rPr lang="fr-CH" dirty="0" err="1"/>
              <a:t>Batisec</a:t>
            </a:r>
            <a:r>
              <a:rPr lang="fr-CH" dirty="0"/>
              <a:t>: Chutes et faux pas à la troisième place</a:t>
            </a:r>
          </a:p>
        </p:txBody>
      </p:sp>
      <p:sp>
        <p:nvSpPr>
          <p:cNvPr id="5" name="Foliennummernplatzhalter 4"/>
          <p:cNvSpPr>
            <a:spLocks noGrp="1"/>
          </p:cNvSpPr>
          <p:nvPr>
            <p:ph type="sldNum" sz="quarter" idx="12"/>
          </p:nvPr>
        </p:nvSpPr>
        <p:spPr/>
        <p:txBody>
          <a:bodyPr/>
          <a:lstStyle/>
          <a:p>
            <a:fld id="{F8131F39-9E04-4741-8D18-650A9C86DC3C}" type="slidenum">
              <a:rPr lang="de-DE" smtClean="0"/>
              <a:pPr/>
              <a:t>10</a:t>
            </a:fld>
            <a:endParaRPr lang="de-DE" dirty="0"/>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6053069" y="1530945"/>
            <a:ext cx="6045302" cy="4778375"/>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9" name="Tabelle 8"/>
          <p:cNvGraphicFramePr>
            <a:graphicFrameLocks noGrp="1"/>
          </p:cNvGraphicFramePr>
          <p:nvPr>
            <p:extLst>
              <p:ext uri="{D42A27DB-BD31-4B8C-83A1-F6EECF244321}">
                <p14:modId xmlns:p14="http://schemas.microsoft.com/office/powerpoint/2010/main" val="3827451971"/>
              </p:ext>
            </p:extLst>
          </p:nvPr>
        </p:nvGraphicFramePr>
        <p:xfrm>
          <a:off x="5421762" y="1522713"/>
          <a:ext cx="6319664" cy="4310329"/>
        </p:xfrm>
        <a:graphic>
          <a:graphicData uri="http://schemas.openxmlformats.org/drawingml/2006/table">
            <a:tbl>
              <a:tblPr firstRow="1" firstCol="1" bandRow="1">
                <a:tableStyleId>{5C22544A-7EE6-4342-B048-85BDC9FD1C3A}</a:tableStyleId>
              </a:tblPr>
              <a:tblGrid>
                <a:gridCol w="6319664">
                  <a:extLst>
                    <a:ext uri="{9D8B030D-6E8A-4147-A177-3AD203B41FA5}">
                      <a16:colId xmlns:a16="http://schemas.microsoft.com/office/drawing/2014/main" val="2424609072"/>
                    </a:ext>
                  </a:extLst>
                </a:gridCol>
              </a:tblGrid>
              <a:tr h="4310329">
                <a:tc>
                  <a:txBody>
                    <a:bodyPr/>
                    <a:lstStyle/>
                    <a:p>
                      <a:pPr marL="342900" marR="0" lvl="0" indent="-342900" algn="l" defTabSz="914400" rtl="0" eaLnBrk="1" fontAlgn="auto" latinLnBrk="0" hangingPunct="1">
                        <a:lnSpc>
                          <a:spcPct val="150000"/>
                        </a:lnSpc>
                        <a:spcBef>
                          <a:spcPts val="600"/>
                        </a:spcBef>
                        <a:spcAft>
                          <a:spcPts val="0"/>
                        </a:spcAft>
                        <a:buClrTx/>
                        <a:buSzTx/>
                        <a:buFont typeface="+mj-lt"/>
                        <a:buAutoNum type="arabicPeriod"/>
                        <a:tabLst/>
                        <a:defRPr/>
                      </a:pPr>
                      <a:r>
                        <a:rPr lang="fr-FR" sz="2000" b="1" kern="1200" dirty="0">
                          <a:solidFill>
                            <a:schemeClr val="tx1"/>
                          </a:solidFill>
                          <a:effectLst/>
                          <a:latin typeface="Arial" panose="020B0604020202020204" pitchFamily="34" charset="0"/>
                          <a:ea typeface="+mn-ea"/>
                          <a:cs typeface="Arial" panose="020B0604020202020204" pitchFamily="34" charset="0"/>
                        </a:rPr>
                        <a:t>Etre atteint, être enseveli par une masse</a:t>
                      </a:r>
                      <a:r>
                        <a:rPr lang="de-CH" sz="2000" b="1" kern="1200" baseline="0" dirty="0">
                          <a:solidFill>
                            <a:schemeClr val="tx1"/>
                          </a:solidFill>
                          <a:effectLst/>
                          <a:latin typeface="Arial" panose="020B0604020202020204" pitchFamily="34" charset="0"/>
                          <a:ea typeface="+mn-ea"/>
                          <a:cs typeface="Arial" panose="020B0604020202020204" pitchFamily="34" charset="0"/>
                        </a:rPr>
                        <a:t>        </a:t>
                      </a:r>
                      <a:r>
                        <a:rPr lang="de-CH" sz="2000" dirty="0">
                          <a:solidFill>
                            <a:schemeClr val="tx1"/>
                          </a:solidFill>
                          <a:effectLst/>
                          <a:latin typeface="Arial" panose="020B0604020202020204" pitchFamily="34" charset="0"/>
                          <a:cs typeface="Arial" panose="020B0604020202020204" pitchFamily="34" charset="0"/>
                        </a:rPr>
                        <a:t>(30-35%)</a:t>
                      </a:r>
                    </a:p>
                    <a:p>
                      <a:pPr marL="342900" marR="0" lvl="0" indent="-342900" algn="l" defTabSz="914400" rtl="0" eaLnBrk="1" fontAlgn="auto" latinLnBrk="0" hangingPunct="1">
                        <a:lnSpc>
                          <a:spcPct val="150000"/>
                        </a:lnSpc>
                        <a:spcBef>
                          <a:spcPts val="600"/>
                        </a:spcBef>
                        <a:spcAft>
                          <a:spcPts val="0"/>
                        </a:spcAft>
                        <a:buClrTx/>
                        <a:buSzTx/>
                        <a:buFont typeface="+mj-lt"/>
                        <a:buAutoNum type="arabicPeriod"/>
                        <a:tabLst/>
                        <a:defRPr/>
                      </a:pPr>
                      <a:r>
                        <a:rPr lang="fr-FR" sz="2000" b="1" kern="1200" dirty="0">
                          <a:solidFill>
                            <a:schemeClr val="tx1"/>
                          </a:solidFill>
                          <a:effectLst/>
                          <a:latin typeface="Arial" panose="020B0604020202020204" pitchFamily="34" charset="0"/>
                          <a:ea typeface="+mn-ea"/>
                          <a:cs typeface="Arial" panose="020B0604020202020204" pitchFamily="34" charset="0"/>
                        </a:rPr>
                        <a:t>Se piquer, se couper, s'égratigner, s'érafler    </a:t>
                      </a:r>
                      <a:r>
                        <a:rPr lang="de-CH" sz="2000" dirty="0">
                          <a:solidFill>
                            <a:schemeClr val="tx1"/>
                          </a:solidFill>
                          <a:effectLst/>
                          <a:latin typeface="Arial" panose="020B0604020202020204" pitchFamily="34" charset="0"/>
                          <a:cs typeface="Arial" panose="020B0604020202020204" pitchFamily="34" charset="0"/>
                        </a:rPr>
                        <a:t>(20-25%)</a:t>
                      </a:r>
                    </a:p>
                    <a:p>
                      <a:pPr marL="342900" lvl="0" indent="-342900">
                        <a:lnSpc>
                          <a:spcPct val="150000"/>
                        </a:lnSpc>
                        <a:spcBef>
                          <a:spcPts val="600"/>
                        </a:spcBef>
                        <a:spcAft>
                          <a:spcPts val="0"/>
                        </a:spcAft>
                        <a:buFont typeface="+mj-lt"/>
                        <a:buAutoNum type="arabicPeriod"/>
                      </a:pPr>
                      <a:r>
                        <a:rPr lang="fr-FR" sz="2400" b="1" kern="1200" dirty="0">
                          <a:solidFill>
                            <a:schemeClr val="bg1"/>
                          </a:solidFill>
                          <a:effectLst/>
                          <a:latin typeface="Arial" panose="020B0604020202020204" pitchFamily="34" charset="0"/>
                          <a:ea typeface="+mn-ea"/>
                          <a:cs typeface="Arial" panose="020B0604020202020204" pitchFamily="34" charset="0"/>
                        </a:rPr>
                        <a:t>Glissades, dérapages, faux pas de personnes </a:t>
                      </a:r>
                      <a:r>
                        <a:rPr lang="de-CH" sz="2400" dirty="0">
                          <a:solidFill>
                            <a:schemeClr val="bg1"/>
                          </a:solidFill>
                          <a:effectLst/>
                          <a:latin typeface="Arial" panose="020B0604020202020204" pitchFamily="34" charset="0"/>
                          <a:cs typeface="Arial" panose="020B0604020202020204" pitchFamily="34" charset="0"/>
                        </a:rPr>
                        <a:t>(20%)</a:t>
                      </a:r>
                    </a:p>
                    <a:p>
                      <a:pPr marL="342900" lvl="0" indent="-342900">
                        <a:lnSpc>
                          <a:spcPct val="150000"/>
                        </a:lnSpc>
                        <a:spcAft>
                          <a:spcPts val="0"/>
                        </a:spcAft>
                        <a:buFont typeface="+mj-lt"/>
                        <a:buAutoNum type="arabicPeriod"/>
                      </a:pPr>
                      <a:r>
                        <a:rPr lang="fr-CH" sz="2000" b="1" kern="1200" noProof="0" dirty="0">
                          <a:solidFill>
                            <a:schemeClr val="tx1"/>
                          </a:solidFill>
                          <a:effectLst/>
                          <a:latin typeface="Arial" panose="020B0604020202020204" pitchFamily="34" charset="0"/>
                          <a:ea typeface="+mn-ea"/>
                          <a:cs typeface="Arial" panose="020B0604020202020204" pitchFamily="34" charset="0"/>
                        </a:rPr>
                        <a:t>Dérapages, chutes, renversement d'objets</a:t>
                      </a:r>
                    </a:p>
                    <a:p>
                      <a:pPr marL="342900" lvl="0" indent="-342900">
                        <a:lnSpc>
                          <a:spcPct val="150000"/>
                        </a:lnSpc>
                        <a:spcAft>
                          <a:spcPts val="0"/>
                        </a:spcAft>
                        <a:buFont typeface="+mj-lt"/>
                        <a:buAutoNum type="arabicPeriod"/>
                      </a:pPr>
                      <a:r>
                        <a:rPr lang="fr-FR" sz="2000" b="1" kern="1200" dirty="0">
                          <a:solidFill>
                            <a:schemeClr val="tx1"/>
                          </a:solidFill>
                          <a:effectLst/>
                          <a:latin typeface="Arial" panose="020B0604020202020204" pitchFamily="34" charset="0"/>
                          <a:ea typeface="+mn-ea"/>
                          <a:cs typeface="Arial" panose="020B0604020202020204" pitchFamily="34" charset="0"/>
                        </a:rPr>
                        <a:t>Heurter quelque chose, se cogner, toucher</a:t>
                      </a:r>
                      <a:endParaRPr lang="de-CH" sz="2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713839586"/>
                  </a:ext>
                </a:extLst>
              </a:tr>
            </a:tbl>
          </a:graphicData>
        </a:graphic>
      </p:graphicFrame>
    </p:spTree>
    <p:extLst>
      <p:ext uri="{BB962C8B-B14F-4D97-AF65-F5344CB8AC3E}">
        <p14:creationId xmlns:p14="http://schemas.microsoft.com/office/powerpoint/2010/main" val="329695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Statistique des accidents de l'entreprise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11</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graphicFrame>
        <p:nvGraphicFramePr>
          <p:cNvPr id="7" name="Inhaltsplatzhalter 3"/>
          <p:cNvGraphicFramePr>
            <a:graphicFrameLocks noGrp="1"/>
          </p:cNvGraphicFramePr>
          <p:nvPr>
            <p:ph sz="quarter" idx="11"/>
            <p:extLst>
              <p:ext uri="{D42A27DB-BD31-4B8C-83A1-F6EECF244321}">
                <p14:modId xmlns:p14="http://schemas.microsoft.com/office/powerpoint/2010/main" val="958462360"/>
              </p:ext>
            </p:extLst>
          </p:nvPr>
        </p:nvGraphicFramePr>
        <p:xfrm>
          <a:off x="753092" y="1501775"/>
          <a:ext cx="10736544" cy="4480560"/>
        </p:xfrm>
        <a:graphic>
          <a:graphicData uri="http://schemas.openxmlformats.org/drawingml/2006/table">
            <a:tbl>
              <a:tblPr firstRow="1" bandRow="1">
                <a:tableStyleId>{5C22544A-7EE6-4342-B048-85BDC9FD1C3A}</a:tableStyleId>
              </a:tblPr>
              <a:tblGrid>
                <a:gridCol w="1789424">
                  <a:extLst>
                    <a:ext uri="{9D8B030D-6E8A-4147-A177-3AD203B41FA5}">
                      <a16:colId xmlns:a16="http://schemas.microsoft.com/office/drawing/2014/main" val="20000"/>
                    </a:ext>
                  </a:extLst>
                </a:gridCol>
                <a:gridCol w="1789424">
                  <a:extLst>
                    <a:ext uri="{9D8B030D-6E8A-4147-A177-3AD203B41FA5}">
                      <a16:colId xmlns:a16="http://schemas.microsoft.com/office/drawing/2014/main" val="20001"/>
                    </a:ext>
                  </a:extLst>
                </a:gridCol>
                <a:gridCol w="1789424">
                  <a:extLst>
                    <a:ext uri="{9D8B030D-6E8A-4147-A177-3AD203B41FA5}">
                      <a16:colId xmlns:a16="http://schemas.microsoft.com/office/drawing/2014/main" val="20002"/>
                    </a:ext>
                  </a:extLst>
                </a:gridCol>
                <a:gridCol w="1789424">
                  <a:extLst>
                    <a:ext uri="{9D8B030D-6E8A-4147-A177-3AD203B41FA5}">
                      <a16:colId xmlns:a16="http://schemas.microsoft.com/office/drawing/2014/main" val="20003"/>
                    </a:ext>
                  </a:extLst>
                </a:gridCol>
                <a:gridCol w="1789424">
                  <a:extLst>
                    <a:ext uri="{9D8B030D-6E8A-4147-A177-3AD203B41FA5}">
                      <a16:colId xmlns:a16="http://schemas.microsoft.com/office/drawing/2014/main" val="20004"/>
                    </a:ext>
                  </a:extLst>
                </a:gridCol>
                <a:gridCol w="1789424">
                  <a:extLst>
                    <a:ext uri="{9D8B030D-6E8A-4147-A177-3AD203B41FA5}">
                      <a16:colId xmlns:a16="http://schemas.microsoft.com/office/drawing/2014/main" val="20005"/>
                    </a:ext>
                  </a:extLst>
                </a:gridCol>
              </a:tblGrid>
              <a:tr h="370840">
                <a:tc>
                  <a:txBody>
                    <a:bodyPr/>
                    <a:lstStyle/>
                    <a:p>
                      <a:r>
                        <a:rPr lang="de-CH" dirty="0"/>
                        <a:t>AP et ANP</a:t>
                      </a:r>
                    </a:p>
                  </a:txBody>
                  <a:tcPr/>
                </a:tc>
                <a:tc>
                  <a:txBody>
                    <a:bodyPr/>
                    <a:lstStyle/>
                    <a:p>
                      <a:r>
                        <a:rPr lang="de-CH" dirty="0" err="1"/>
                        <a:t>Tous</a:t>
                      </a:r>
                      <a:r>
                        <a:rPr lang="de-CH" baseline="0" dirty="0"/>
                        <a:t> les </a:t>
                      </a:r>
                      <a:r>
                        <a:rPr lang="de-CH" baseline="0" dirty="0" err="1"/>
                        <a:t>accidents</a:t>
                      </a:r>
                      <a:endParaRPr lang="de-CH" dirty="0"/>
                    </a:p>
                  </a:txBody>
                  <a:tcPr/>
                </a:tc>
                <a:tc>
                  <a:txBody>
                    <a:bodyPr/>
                    <a:lstStyle/>
                    <a:p>
                      <a:r>
                        <a:rPr lang="de-CH" dirty="0" err="1"/>
                        <a:t>Accidents</a:t>
                      </a:r>
                      <a:r>
                        <a:rPr lang="de-CH" baseline="0" dirty="0"/>
                        <a:t> </a:t>
                      </a:r>
                      <a:r>
                        <a:rPr lang="de-CH" baseline="0" dirty="0" err="1"/>
                        <a:t>dus</a:t>
                      </a:r>
                      <a:r>
                        <a:rPr lang="de-CH" baseline="0" dirty="0"/>
                        <a:t> </a:t>
                      </a:r>
                      <a:r>
                        <a:rPr lang="de-CH" baseline="0" dirty="0" err="1"/>
                        <a:t>aux</a:t>
                      </a:r>
                      <a:r>
                        <a:rPr lang="de-CH" baseline="0" dirty="0"/>
                        <a:t> </a:t>
                      </a:r>
                      <a:r>
                        <a:rPr lang="de-CH" baseline="0" dirty="0" err="1"/>
                        <a:t>chutes</a:t>
                      </a:r>
                      <a:r>
                        <a:rPr lang="de-CH" baseline="0" dirty="0"/>
                        <a:t> et </a:t>
                      </a:r>
                      <a:r>
                        <a:rPr lang="de-CH" baseline="0" dirty="0" err="1"/>
                        <a:t>faux</a:t>
                      </a:r>
                      <a:r>
                        <a:rPr lang="de-CH" baseline="0" dirty="0"/>
                        <a:t> </a:t>
                      </a:r>
                      <a:r>
                        <a:rPr lang="de-CH" baseline="0" dirty="0" err="1"/>
                        <a:t>pas</a:t>
                      </a:r>
                      <a:endParaRPr lang="de-CH" dirty="0"/>
                    </a:p>
                  </a:txBody>
                  <a:tcPr/>
                </a:tc>
                <a:tc>
                  <a:txBody>
                    <a:bodyPr/>
                    <a:lstStyle/>
                    <a:p>
                      <a:r>
                        <a:rPr lang="de-CH" dirty="0"/>
                        <a:t>Part des </a:t>
                      </a:r>
                      <a:r>
                        <a:rPr lang="de-CH" dirty="0" err="1"/>
                        <a:t>chutes</a:t>
                      </a:r>
                      <a:r>
                        <a:rPr lang="de-CH" dirty="0"/>
                        <a:t> et </a:t>
                      </a:r>
                      <a:r>
                        <a:rPr lang="de-CH" dirty="0" err="1"/>
                        <a:t>faux</a:t>
                      </a:r>
                      <a:r>
                        <a:rPr lang="de-CH" dirty="0"/>
                        <a:t> </a:t>
                      </a:r>
                      <a:r>
                        <a:rPr lang="de-CH" dirty="0" err="1"/>
                        <a:t>pas</a:t>
                      </a:r>
                      <a:endParaRPr lang="de-CH" dirty="0"/>
                    </a:p>
                  </a:txBody>
                  <a:tcPr/>
                </a:tc>
                <a:tc>
                  <a:txBody>
                    <a:bodyPr/>
                    <a:lstStyle/>
                    <a:p>
                      <a:r>
                        <a:rPr lang="de-CH" dirty="0" err="1"/>
                        <a:t>Coûts</a:t>
                      </a:r>
                      <a:r>
                        <a:rPr lang="de-CH" dirty="0"/>
                        <a:t> des </a:t>
                      </a:r>
                      <a:r>
                        <a:rPr lang="de-CH" dirty="0" err="1"/>
                        <a:t>accidents</a:t>
                      </a:r>
                      <a:r>
                        <a:rPr lang="de-CH" dirty="0"/>
                        <a:t> (totale)</a:t>
                      </a:r>
                    </a:p>
                  </a:txBody>
                  <a:tcPr/>
                </a:tc>
                <a:tc>
                  <a:txBody>
                    <a:bodyPr/>
                    <a:lstStyle/>
                    <a:p>
                      <a:r>
                        <a:rPr lang="de-CH" dirty="0" err="1"/>
                        <a:t>Coûts</a:t>
                      </a:r>
                      <a:r>
                        <a:rPr lang="de-CH" dirty="0"/>
                        <a:t> </a:t>
                      </a:r>
                      <a:r>
                        <a:rPr lang="de-CH" dirty="0" err="1"/>
                        <a:t>ddes</a:t>
                      </a:r>
                      <a:r>
                        <a:rPr lang="de-CH" dirty="0"/>
                        <a:t> </a:t>
                      </a:r>
                      <a:r>
                        <a:rPr lang="de-CH" dirty="0" err="1"/>
                        <a:t>chutes</a:t>
                      </a:r>
                      <a:r>
                        <a:rPr lang="de-CH" dirty="0"/>
                        <a:t> et </a:t>
                      </a:r>
                      <a:r>
                        <a:rPr lang="de-CH" dirty="0" err="1"/>
                        <a:t>faux</a:t>
                      </a:r>
                      <a:r>
                        <a:rPr lang="de-CH" dirty="0"/>
                        <a:t> </a:t>
                      </a:r>
                      <a:r>
                        <a:rPr lang="de-CH" dirty="0" err="1"/>
                        <a:t>pas</a:t>
                      </a:r>
                      <a:endParaRPr lang="de-CH" dirty="0"/>
                    </a:p>
                    <a:p>
                      <a:endParaRPr lang="de-CH" dirty="0"/>
                    </a:p>
                    <a:p>
                      <a:endParaRPr lang="de-CH" dirty="0"/>
                    </a:p>
                    <a:p>
                      <a:endParaRPr lang="de-CH" dirty="0"/>
                    </a:p>
                  </a:txBody>
                  <a:tcPr/>
                </a:tc>
                <a:extLst>
                  <a:ext uri="{0D108BD9-81ED-4DB2-BD59-A6C34878D82A}">
                    <a16:rowId xmlns:a16="http://schemas.microsoft.com/office/drawing/2014/main" val="10000"/>
                  </a:ext>
                </a:extLst>
              </a:tr>
              <a:tr h="370840">
                <a:tc>
                  <a:txBody>
                    <a:bodyPr/>
                    <a:lstStyle/>
                    <a:p>
                      <a:r>
                        <a:rPr lang="de-CH" dirty="0"/>
                        <a:t>AP et ANP</a:t>
                      </a:r>
                    </a:p>
                    <a:p>
                      <a:endParaRPr lang="de-CH" dirty="0"/>
                    </a:p>
                    <a:p>
                      <a:endParaRPr lang="de-CH" dirty="0"/>
                    </a:p>
                  </a:txBody>
                  <a:tcPr/>
                </a:tc>
                <a:tc>
                  <a:txBody>
                    <a:bodyPr/>
                    <a:lstStyle/>
                    <a:p>
                      <a:endParaRPr lang="de-CH" dirty="0"/>
                    </a:p>
                  </a:txBody>
                  <a:tcPr/>
                </a:tc>
                <a:tc>
                  <a:txBody>
                    <a:bodyPr/>
                    <a:lstStyle/>
                    <a:p>
                      <a:endParaRPr lang="de-CH"/>
                    </a:p>
                  </a:txBody>
                  <a:tcPr/>
                </a:tc>
                <a:tc>
                  <a:txBody>
                    <a:bodyPr/>
                    <a:lstStyle/>
                    <a:p>
                      <a:endParaRPr lang="de-CH"/>
                    </a:p>
                  </a:txBody>
                  <a:tcPr/>
                </a:tc>
                <a:tc>
                  <a:txBody>
                    <a:bodyPr/>
                    <a:lstStyle/>
                    <a:p>
                      <a:endParaRPr lang="de-CH"/>
                    </a:p>
                  </a:txBody>
                  <a:tcPr/>
                </a:tc>
                <a:tc>
                  <a:txBody>
                    <a:bodyPr/>
                    <a:lstStyle/>
                    <a:p>
                      <a:endParaRPr lang="de-CH"/>
                    </a:p>
                  </a:txBody>
                  <a:tcPr/>
                </a:tc>
                <a:extLst>
                  <a:ext uri="{0D108BD9-81ED-4DB2-BD59-A6C34878D82A}">
                    <a16:rowId xmlns:a16="http://schemas.microsoft.com/office/drawing/2014/main" val="10001"/>
                  </a:ext>
                </a:extLst>
              </a:tr>
              <a:tr h="370840">
                <a:tc>
                  <a:txBody>
                    <a:bodyPr/>
                    <a:lstStyle/>
                    <a:p>
                      <a:r>
                        <a:rPr lang="de-CH" dirty="0"/>
                        <a:t>AP</a:t>
                      </a:r>
                    </a:p>
                    <a:p>
                      <a:endParaRPr lang="de-CH" dirty="0"/>
                    </a:p>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0002"/>
                  </a:ext>
                </a:extLst>
              </a:tr>
              <a:tr h="370840">
                <a:tc>
                  <a:txBody>
                    <a:bodyPr/>
                    <a:lstStyle/>
                    <a:p>
                      <a:r>
                        <a:rPr lang="de-CH" dirty="0"/>
                        <a:t>ANP</a:t>
                      </a:r>
                    </a:p>
                    <a:p>
                      <a:endParaRPr lang="de-CH" dirty="0"/>
                    </a:p>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662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Film «En </a:t>
            </a:r>
            <a:r>
              <a:rPr lang="de-CH" dirty="0" err="1"/>
              <a:t>bas</a:t>
            </a:r>
            <a:r>
              <a:rPr lang="de-CH" dirty="0"/>
              <a:t>»</a:t>
            </a:r>
          </a:p>
        </p:txBody>
      </p:sp>
      <p:sp>
        <p:nvSpPr>
          <p:cNvPr id="5" name="Foliennummernplatzhalter 4"/>
          <p:cNvSpPr>
            <a:spLocks noGrp="1"/>
          </p:cNvSpPr>
          <p:nvPr>
            <p:ph type="sldNum" sz="quarter" idx="12"/>
          </p:nvPr>
        </p:nvSpPr>
        <p:spPr/>
        <p:txBody>
          <a:bodyPr/>
          <a:lstStyle/>
          <a:p>
            <a:fld id="{F8131F39-9E04-4741-8D18-650A9C86DC3C}" type="slidenum">
              <a:rPr lang="de-DE" smtClean="0"/>
              <a:pPr/>
              <a:t>12</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pic>
        <p:nvPicPr>
          <p:cNvPr id="8" name="Bildplatzhalter 5" descr="Film unten Schuh binden.jpg">
            <a:hlinkClick r:id="rId4"/>
          </p:cNvPr>
          <p:cNvPicPr>
            <a:picLocks noChangeAspect="1"/>
          </p:cNvPicPr>
          <p:nvPr/>
        </p:nvPicPr>
        <p:blipFill>
          <a:blip r:embed="rId5" cstate="print"/>
          <a:srcRect t="6055" b="6055"/>
          <a:stretch>
            <a:fillRect/>
          </a:stretch>
        </p:blipFill>
        <p:spPr>
          <a:xfrm>
            <a:off x="1881187" y="1268628"/>
            <a:ext cx="8429625" cy="4778375"/>
          </a:xfrm>
          <a:prstGeom prst="rect">
            <a:avLst/>
          </a:prstGeom>
        </p:spPr>
      </p:pic>
    </p:spTree>
    <p:extLst>
      <p:ext uri="{BB962C8B-B14F-4D97-AF65-F5344CB8AC3E}">
        <p14:creationId xmlns:p14="http://schemas.microsoft.com/office/powerpoint/2010/main" val="98667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Discussion de groupe</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13</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738948" y="1530946"/>
            <a:ext cx="10162732" cy="3902446"/>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marL="342900" indent="-342900">
              <a:buFont typeface="Arial" panose="020B0604020202020204" pitchFamily="34" charset="0"/>
              <a:buChar char="•"/>
            </a:pPr>
            <a:endParaRPr lang="fr-CH"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400" dirty="0">
                <a:latin typeface="Arial" panose="020B0604020202020204" pitchFamily="34" charset="0"/>
                <a:cs typeface="Arial" panose="020B0604020202020204" pitchFamily="34" charset="0"/>
              </a:rPr>
              <a:t>Quelle est la situation dans votre entreprise? Y a t-il des situations à risque pouvant être éliminées? </a:t>
            </a:r>
          </a:p>
          <a:p>
            <a:pPr marL="342900" indent="-342900">
              <a:buFont typeface="Arial" panose="020B0604020202020204" pitchFamily="34" charset="0"/>
              <a:buChar char="•"/>
            </a:pPr>
            <a:endParaRPr lang="de-CH" sz="2400" dirty="0">
              <a:latin typeface="Arial" panose="020B0604020202020204" pitchFamily="34" charset="0"/>
              <a:cs typeface="Arial" panose="020B0604020202020204" pitchFamily="34" charset="0"/>
            </a:endParaRPr>
          </a:p>
          <a:p>
            <a:pPr marL="342900" lvl="1" indent="-342900"/>
            <a:r>
              <a:rPr lang="fr-CH" sz="2400" dirty="0">
                <a:latin typeface="Arial" panose="020B0604020202020204" pitchFamily="34" charset="0"/>
                <a:cs typeface="Arial" panose="020B0604020202020204" pitchFamily="34" charset="0"/>
              </a:rPr>
              <a:t>Quelle est la situation chez vous? Réagissez-vous différemment que dans votre entreprise? </a:t>
            </a:r>
          </a:p>
          <a:p>
            <a:pPr marL="342900" indent="-342900">
              <a:buFont typeface="Arial" panose="020B0604020202020204" pitchFamily="34" charset="0"/>
              <a:buChar char="•"/>
            </a:pPr>
            <a:endParaRPr lang="de-CH" sz="2400" dirty="0">
              <a:latin typeface="Arial" panose="020B0604020202020204" pitchFamily="34" charset="0"/>
              <a:cs typeface="Arial" panose="020B0604020202020204" pitchFamily="34" charset="0"/>
            </a:endParaRPr>
          </a:p>
          <a:p>
            <a:pPr marL="342900" lvl="1" indent="-342900"/>
            <a:r>
              <a:rPr lang="fr-CH" sz="2400" dirty="0">
                <a:latin typeface="Arial" panose="020B0604020202020204" pitchFamily="34" charset="0"/>
                <a:cs typeface="Arial" panose="020B0604020202020204" pitchFamily="34" charset="0"/>
              </a:rPr>
              <a:t>Quelles sont les causes possibles des chutes? </a:t>
            </a:r>
          </a:p>
          <a:p>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68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Principales causes d'accident</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14</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738948" y="1530946"/>
            <a:ext cx="10162732" cy="3902446"/>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r>
              <a:rPr lang="fr-CH" sz="2800" dirty="0">
                <a:latin typeface="Arial" panose="020B0604020202020204" pitchFamily="34" charset="0"/>
                <a:cs typeface="Arial" panose="020B0604020202020204" pitchFamily="34" charset="0"/>
              </a:rPr>
              <a:t>Causes techniques</a:t>
            </a:r>
          </a:p>
          <a:p>
            <a:endParaRPr lang="de-CH"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Sols défectueux</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absence ou manque d'éclairage</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absence de main courante</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sols glissants et chaussures inappropriées</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chaussures en mauvais état </a:t>
            </a:r>
          </a:p>
          <a:p>
            <a:pPr marL="342900" indent="-342900">
              <a:buFont typeface="Arial" panose="020B0604020202020204" pitchFamily="34" charset="0"/>
              <a:buChar char="•"/>
            </a:pPr>
            <a:endParaRPr lang="de-CH" sz="2800" dirty="0">
              <a:latin typeface="Arial" panose="020B0604020202020204" pitchFamily="34" charset="0"/>
              <a:cs typeface="Arial" panose="020B0604020202020204" pitchFamily="34" charset="0"/>
            </a:endParaRPr>
          </a:p>
          <a:p>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12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Principales causes d'accident</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15</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738948" y="1530946"/>
            <a:ext cx="10162732" cy="3902446"/>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r>
              <a:rPr lang="fr-CH" sz="2800" dirty="0">
                <a:latin typeface="Arial" panose="020B0604020202020204" pitchFamily="34" charset="0"/>
                <a:cs typeface="Arial" panose="020B0604020202020204" pitchFamily="34" charset="0"/>
              </a:rPr>
              <a:t>Causes organisationnelles</a:t>
            </a:r>
          </a:p>
          <a:p>
            <a:endParaRPr lang="de-CH"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CH"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Manque d'ordre et de propreté au poste de travail</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absence de signalisation des zones dangereuses</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absence de prescriptions ou prescriptions incomplètes</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etc. </a:t>
            </a:r>
          </a:p>
          <a:p>
            <a:pPr marL="342900" indent="-342900">
              <a:buFont typeface="Arial" panose="020B0604020202020204" pitchFamily="34" charset="0"/>
              <a:buChar char="•"/>
            </a:pPr>
            <a:endParaRPr lang="de-CH" sz="2800" dirty="0">
              <a:latin typeface="Arial" panose="020B0604020202020204" pitchFamily="34" charset="0"/>
              <a:cs typeface="Arial" panose="020B0604020202020204" pitchFamily="34" charset="0"/>
            </a:endParaRPr>
          </a:p>
          <a:p>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10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Principales causes d'accident</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16</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738948" y="1530946"/>
            <a:ext cx="10162732" cy="3902446"/>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r>
              <a:rPr lang="fr-CH" sz="2800" dirty="0">
                <a:latin typeface="Arial" panose="020B0604020202020204" pitchFamily="34" charset="0"/>
                <a:cs typeface="Arial" panose="020B0604020202020204" pitchFamily="34" charset="0"/>
              </a:rPr>
              <a:t>Causes individuelles</a:t>
            </a:r>
          </a:p>
          <a:p>
            <a:endParaRPr lang="de-CH"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CH" sz="2800" dirty="0">
                <a:latin typeface="Arial" panose="020B0604020202020204" pitchFamily="34" charset="0"/>
                <a:cs typeface="Arial" panose="020B0604020202020204" pitchFamily="34" charset="0"/>
              </a:rPr>
              <a:t>Unterschätzen des Risikos</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Objets qui traînent</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Inattention</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Désordre</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sous-estimation du risque</a:t>
            </a:r>
          </a:p>
          <a:p>
            <a:pPr marL="342900" indent="-342900">
              <a:buFont typeface="Arial" panose="020B0604020202020204" pitchFamily="34" charset="0"/>
              <a:buChar char="•"/>
            </a:pPr>
            <a:r>
              <a:rPr lang="fr-CH" sz="2800" dirty="0">
                <a:latin typeface="Arial" panose="020B0604020202020204" pitchFamily="34" charset="0"/>
                <a:cs typeface="Arial" panose="020B0604020202020204" pitchFamily="34" charset="0"/>
              </a:rPr>
              <a:t>manque de condition physique </a:t>
            </a:r>
          </a:p>
          <a:p>
            <a:pPr marL="342900" indent="-342900">
              <a:buFont typeface="Arial" panose="020B0604020202020204" pitchFamily="34" charset="0"/>
              <a:buChar char="•"/>
            </a:pPr>
            <a:r>
              <a:rPr lang="de-CH" sz="2800" dirty="0">
                <a:latin typeface="Arial" panose="020B0604020202020204" pitchFamily="34" charset="0"/>
                <a:cs typeface="Arial" panose="020B0604020202020204" pitchFamily="34" charset="0"/>
              </a:rPr>
              <a:t>etc.</a:t>
            </a:r>
          </a:p>
          <a:p>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9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4" descr="DSC02114.jpg"/>
          <p:cNvPicPr>
            <a:picLocks noChangeAspect="1"/>
          </p:cNvPicPr>
          <p:nvPr/>
        </p:nvPicPr>
        <p:blipFill>
          <a:blip r:embed="rId3" cstate="print"/>
          <a:srcRect t="6710" b="6710"/>
          <a:stretch>
            <a:fillRect/>
          </a:stretch>
        </p:blipFill>
        <p:spPr>
          <a:xfrm>
            <a:off x="695091" y="1530945"/>
            <a:ext cx="3742183" cy="4320000"/>
          </a:xfrm>
          <a:prstGeom prst="rect">
            <a:avLst/>
          </a:prstGeom>
        </p:spPr>
      </p:pic>
      <p:sp>
        <p:nvSpPr>
          <p:cNvPr id="2" name="Titel 1"/>
          <p:cNvSpPr>
            <a:spLocks noGrp="1"/>
          </p:cNvSpPr>
          <p:nvPr>
            <p:ph type="title"/>
          </p:nvPr>
        </p:nvSpPr>
        <p:spPr/>
        <p:txBody>
          <a:bodyPr/>
          <a:lstStyle/>
          <a:p>
            <a:r>
              <a:rPr lang="fr-CH" dirty="0"/>
              <a:t>Chute trébuchement sont presqu’accident</a:t>
            </a:r>
          </a:p>
        </p:txBody>
      </p:sp>
      <p:sp>
        <p:nvSpPr>
          <p:cNvPr id="5" name="Foliennummernplatzhalter 4"/>
          <p:cNvSpPr>
            <a:spLocks noGrp="1"/>
          </p:cNvSpPr>
          <p:nvPr>
            <p:ph type="sldNum" sz="quarter" idx="12"/>
          </p:nvPr>
        </p:nvSpPr>
        <p:spPr/>
        <p:txBody>
          <a:bodyPr/>
          <a:lstStyle/>
          <a:p>
            <a:fld id="{F8131F39-9E04-4741-8D18-650A9C86DC3C}" type="slidenum">
              <a:rPr lang="de-DE" smtClean="0"/>
              <a:pPr/>
              <a:t>17</a:t>
            </a:fld>
            <a:endParaRPr lang="de-DE" dirty="0"/>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5138678" y="1530945"/>
            <a:ext cx="6205186" cy="4778375"/>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marL="342900" lvl="0" indent="-342900">
              <a:buFont typeface="Arial" panose="020B0604020202020204" pitchFamily="34" charset="0"/>
              <a:buChar char="•"/>
            </a:pPr>
            <a:r>
              <a:rPr lang="fr-CH" sz="2400" dirty="0">
                <a:solidFill>
                  <a:srgbClr val="000000"/>
                </a:solidFill>
                <a:latin typeface="Arial"/>
                <a:ea typeface="ＭＳ Ｐゴシック"/>
              </a:rPr>
              <a:t>Si vous remarquez une situation à risque, l'éliminer immédiatement ou de signaler la zone dangereuse</a:t>
            </a:r>
          </a:p>
          <a:p>
            <a:pPr marL="342900" lvl="0" indent="-342900">
              <a:buFont typeface="Arial" panose="020B0604020202020204" pitchFamily="34" charset="0"/>
              <a:buChar char="•"/>
            </a:pPr>
            <a:endParaRPr lang="fr-CH" sz="2400" dirty="0">
              <a:solidFill>
                <a:srgbClr val="000000"/>
              </a:solidFill>
              <a:latin typeface="Arial"/>
              <a:ea typeface="ＭＳ Ｐゴシック"/>
            </a:endParaRPr>
          </a:p>
          <a:p>
            <a:pPr marL="342900" lvl="0" indent="-342900">
              <a:buFont typeface="Arial" panose="020B0604020202020204" pitchFamily="34" charset="0"/>
              <a:buChar char="•"/>
            </a:pPr>
            <a:r>
              <a:rPr lang="fr-CH" sz="2400" dirty="0">
                <a:solidFill>
                  <a:srgbClr val="000000"/>
                </a:solidFill>
                <a:latin typeface="Arial"/>
                <a:ea typeface="ＭＳ Ｐゴシック"/>
              </a:rPr>
              <a:t>Si ce n’est pas possible ou une autre mesure est nécessaire, signalez le cas au responsable:</a:t>
            </a:r>
            <a:br>
              <a:rPr lang="fr-CH" sz="2400" dirty="0">
                <a:solidFill>
                  <a:srgbClr val="000000"/>
                </a:solidFill>
                <a:latin typeface="Arial"/>
                <a:ea typeface="ＭＳ Ｐゴシック"/>
              </a:rPr>
            </a:br>
            <a:r>
              <a:rPr lang="fr-CH" sz="2400" dirty="0">
                <a:solidFill>
                  <a:srgbClr val="000000"/>
                </a:solidFill>
                <a:latin typeface="Arial"/>
                <a:ea typeface="ＭＳ Ｐゴシック"/>
              </a:rPr>
              <a:t>(inscrire le nom de la personne) </a:t>
            </a:r>
          </a:p>
          <a:p>
            <a:pPr lvl="0"/>
            <a:endParaRPr lang="fr-CH" sz="2400" dirty="0">
              <a:solidFill>
                <a:srgbClr val="000000"/>
              </a:solidFill>
              <a:latin typeface="Arial"/>
              <a:ea typeface="ＭＳ Ｐゴシック"/>
            </a:endParaRPr>
          </a:p>
          <a:p>
            <a:pPr marL="342900" lvl="0" indent="-342900">
              <a:buFont typeface="Arial" panose="020B0604020202020204" pitchFamily="34" charset="0"/>
              <a:buChar char="•"/>
            </a:pPr>
            <a:r>
              <a:rPr lang="fr-CH" sz="2400" dirty="0">
                <a:solidFill>
                  <a:srgbClr val="000000"/>
                </a:solidFill>
                <a:latin typeface="Arial"/>
                <a:ea typeface="ＭＳ Ｐゴシック"/>
              </a:rPr>
              <a:t>Arrête quand le chemin est dangereux</a:t>
            </a:r>
          </a:p>
          <a:p>
            <a:pPr marL="342900" lvl="0" indent="-342900">
              <a:buFont typeface="Arial" panose="020B0604020202020204" pitchFamily="34" charset="0"/>
              <a:buChar char="•"/>
            </a:pPr>
            <a:endParaRPr kumimoji="0" lang="fr-CH" sz="2400" b="0" i="0" u="none" strike="noStrike" kern="0" cap="none" spc="0" normalizeH="0" baseline="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fr-CH" sz="2000" b="0" i="0" u="none" strike="noStrike" kern="0" cap="none" spc="0" normalizeH="0" baseline="0" dirty="0">
              <a:ln>
                <a:noFill/>
              </a:ln>
              <a:solidFill>
                <a:srgbClr val="000000"/>
              </a:solidFill>
              <a:effectLst/>
              <a:uLnTx/>
              <a:uFillTx/>
              <a:latin typeface="Arial"/>
              <a:ea typeface="ＭＳ Ｐゴシック"/>
            </a:endParaRPr>
          </a:p>
          <a:p>
            <a:pPr lvl="0"/>
            <a:r>
              <a:rPr lang="fr-CH" sz="3600" dirty="0">
                <a:solidFill>
                  <a:srgbClr val="000000"/>
                </a:solidFill>
                <a:latin typeface="Arial"/>
                <a:ea typeface="ＭＳ Ｐゴシック"/>
              </a:rPr>
              <a:t>Merci de votre aide</a:t>
            </a:r>
            <a:r>
              <a:rPr lang="de-CH" sz="3600" dirty="0">
                <a:solidFill>
                  <a:srgbClr val="000000"/>
                </a:solidFill>
                <a:latin typeface="Arial"/>
                <a:ea typeface="ＭＳ Ｐゴシック"/>
              </a:rPr>
              <a:t>! </a:t>
            </a: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55052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Chutes et faux pas:</a:t>
            </a:r>
            <a:br>
              <a:rPr lang="de-CH" dirty="0"/>
            </a:br>
            <a:r>
              <a:rPr lang="fr-CH" dirty="0"/>
              <a:t>zoom sur la cause d'accident numéro un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2</a:t>
            </a:fld>
            <a:endParaRPr lang="de-DE" dirty="0"/>
          </a:p>
        </p:txBody>
      </p:sp>
      <p:pic>
        <p:nvPicPr>
          <p:cNvPr id="8" name="Bildplatzhalter 10" descr="BIld von Beever für Folien.jpg"/>
          <p:cNvPicPr>
            <a:picLocks noChangeAspect="1"/>
          </p:cNvPicPr>
          <p:nvPr/>
        </p:nvPicPr>
        <p:blipFill>
          <a:blip r:embed="rId3" cstate="print"/>
          <a:srcRect t="10537" b="10537"/>
          <a:stretch>
            <a:fillRect/>
          </a:stretch>
        </p:blipFill>
        <p:spPr>
          <a:xfrm>
            <a:off x="1881187" y="1488128"/>
            <a:ext cx="8429625" cy="4435475"/>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Tree>
    <p:extLst>
      <p:ext uri="{BB962C8B-B14F-4D97-AF65-F5344CB8AC3E}">
        <p14:creationId xmlns:p14="http://schemas.microsoft.com/office/powerpoint/2010/main" val="22031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Programme en 50 min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3</a:t>
            </a:fld>
            <a:endParaRPr lang="de-DE" dirty="0"/>
          </a:p>
        </p:txBody>
      </p:sp>
      <p:sp>
        <p:nvSpPr>
          <p:cNvPr id="9" name="Textplatzhalter 2"/>
          <p:cNvSpPr txBox="1">
            <a:spLocks/>
          </p:cNvSpPr>
          <p:nvPr/>
        </p:nvSpPr>
        <p:spPr>
          <a:xfrm>
            <a:off x="5497963" y="1528278"/>
            <a:ext cx="4511479" cy="4778375"/>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a:defRPr/>
            </a:pPr>
            <a:r>
              <a:rPr lang="fr-CH" sz="2400" dirty="0">
                <a:solidFill>
                  <a:srgbClr val="000000"/>
                </a:solidFill>
                <a:latin typeface="Arial"/>
                <a:ea typeface="ＭＳ Ｐゴシック"/>
              </a:rPr>
              <a:t>Film d'introduction «En bas» (20') </a:t>
            </a:r>
          </a:p>
          <a:p>
            <a:pPr>
              <a:defRPr/>
            </a:pPr>
            <a:endParaRPr lang="de-CH" sz="2400" dirty="0">
              <a:solidFill>
                <a:srgbClr val="000000"/>
              </a:solidFill>
              <a:latin typeface="Arial"/>
              <a:ea typeface="ＭＳ Ｐゴシック"/>
            </a:endParaRPr>
          </a:p>
          <a:p>
            <a:pPr>
              <a:defRPr/>
            </a:pPr>
            <a:r>
              <a:rPr lang="fr-CH" sz="2400" dirty="0">
                <a:solidFill>
                  <a:srgbClr val="000000"/>
                </a:solidFill>
                <a:latin typeface="Arial"/>
                <a:ea typeface="ＭＳ Ｐゴシック"/>
              </a:rPr>
              <a:t>Travail de groupe (15') </a:t>
            </a:r>
          </a:p>
          <a:p>
            <a:pPr>
              <a:defRPr/>
            </a:pPr>
            <a:endParaRPr lang="de-CH" sz="2400" dirty="0">
              <a:solidFill>
                <a:srgbClr val="000000"/>
              </a:solidFill>
              <a:latin typeface="Arial"/>
              <a:ea typeface="ＭＳ Ｐゴシック"/>
            </a:endParaRPr>
          </a:p>
          <a:p>
            <a:pPr>
              <a:defRPr/>
            </a:pPr>
            <a:r>
              <a:rPr lang="fr-CH" sz="2400" dirty="0">
                <a:solidFill>
                  <a:srgbClr val="000000"/>
                </a:solidFill>
                <a:latin typeface="Arial"/>
                <a:ea typeface="ＭＳ Ｐゴシック"/>
              </a:rPr>
              <a:t>Rébus en images (10') </a:t>
            </a:r>
          </a:p>
          <a:p>
            <a:pPr>
              <a:defRPr/>
            </a:pPr>
            <a:endParaRPr lang="de-CH" sz="2400" dirty="0">
              <a:solidFill>
                <a:srgbClr val="000000"/>
              </a:solidFill>
              <a:latin typeface="Arial"/>
              <a:ea typeface="ＭＳ Ｐゴシック"/>
            </a:endParaRPr>
          </a:p>
          <a:p>
            <a:pPr>
              <a:defRPr/>
            </a:pPr>
            <a:r>
              <a:rPr lang="fr-CH" sz="2400" dirty="0">
                <a:solidFill>
                  <a:srgbClr val="000000"/>
                </a:solidFill>
                <a:latin typeface="Arial"/>
                <a:ea typeface="ＭＳ Ｐゴシック"/>
              </a:rPr>
              <a:t>Conclusions (5') </a:t>
            </a:r>
            <a:endParaRPr lang="de-CH" sz="2400" dirty="0">
              <a:solidFill>
                <a:srgbClr val="000000"/>
              </a:solidFill>
              <a:latin typeface="Arial"/>
              <a:ea typeface="ＭＳ Ｐゴシック"/>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4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10" name="Bildplatzhalter 4" descr="Agenda_Uhr.jpg"/>
          <p:cNvPicPr>
            <a:picLocks noChangeAspect="1"/>
          </p:cNvPicPr>
          <p:nvPr/>
        </p:nvPicPr>
        <p:blipFill>
          <a:blip r:embed="rId3" cstate="print"/>
          <a:srcRect l="21107" r="21107"/>
          <a:stretch>
            <a:fillRect/>
          </a:stretch>
        </p:blipFill>
        <p:spPr>
          <a:xfrm>
            <a:off x="750827" y="1501775"/>
            <a:ext cx="4143375" cy="4783138"/>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Tree>
    <p:extLst>
      <p:ext uri="{BB962C8B-B14F-4D97-AF65-F5344CB8AC3E}">
        <p14:creationId xmlns:p14="http://schemas.microsoft.com/office/powerpoint/2010/main" val="239569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Objectifs de la journée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4</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5496475" y="1332165"/>
            <a:ext cx="5887142" cy="4778375"/>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a:defRPr/>
            </a:pPr>
            <a:r>
              <a:rPr lang="fr-CH" sz="2400" dirty="0">
                <a:solidFill>
                  <a:srgbClr val="000000"/>
                </a:solidFill>
                <a:latin typeface="Arial"/>
                <a:ea typeface="ＭＳ Ｐゴシック"/>
              </a:rPr>
              <a:t>Vous connaissez les causes des accidents dus aux chutes et faux pas au travail et durant les loisirs.  </a:t>
            </a:r>
          </a:p>
          <a:p>
            <a:pPr>
              <a:defRPr/>
            </a:pPr>
            <a:endParaRPr lang="de-CH" sz="2400" dirty="0">
              <a:solidFill>
                <a:srgbClr val="000000"/>
              </a:solidFill>
              <a:latin typeface="Arial"/>
              <a:ea typeface="ＭＳ Ｐゴシック"/>
            </a:endParaRPr>
          </a:p>
          <a:p>
            <a:pPr>
              <a:defRPr/>
            </a:pPr>
            <a:r>
              <a:rPr lang="fr-CH" sz="2400" dirty="0">
                <a:solidFill>
                  <a:srgbClr val="000000"/>
                </a:solidFill>
                <a:latin typeface="Arial"/>
                <a:ea typeface="ＭＳ Ｐゴシック"/>
              </a:rPr>
              <a:t>Vous savez comment prévenir les accidents dus aux chutes et faux pas. </a:t>
            </a:r>
          </a:p>
          <a:p>
            <a:pPr>
              <a:defRPr/>
            </a:pPr>
            <a:endParaRPr lang="de-CH" sz="2400" dirty="0">
              <a:solidFill>
                <a:srgbClr val="000000"/>
              </a:solidFill>
              <a:latin typeface="Arial"/>
              <a:ea typeface="ＭＳ Ｐゴシック"/>
            </a:endParaRPr>
          </a:p>
          <a:p>
            <a:pPr>
              <a:defRPr/>
            </a:pPr>
            <a:r>
              <a:rPr lang="fr-CH" sz="2400" dirty="0">
                <a:solidFill>
                  <a:srgbClr val="000000"/>
                </a:solidFill>
                <a:latin typeface="Arial"/>
                <a:ea typeface="ＭＳ Ｐゴシック"/>
              </a:rPr>
              <a:t>Vous faites partie des collaborateurs qui contribueront à la réalisation de l'objectif de l'entreprise, c'est-à-dire une baisse de XX % des accidents d'ici à 201?. </a:t>
            </a: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4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16" name="Bildplatzhalter 5"/>
          <p:cNvPicPr>
            <a:picLocks noChangeAspect="1"/>
          </p:cNvPicPr>
          <p:nvPr/>
        </p:nvPicPr>
        <p:blipFill>
          <a:blip r:embed="rId4">
            <a:extLst>
              <a:ext uri="{28A0092B-C50C-407E-A947-70E740481C1C}">
                <a14:useLocalDpi xmlns:a14="http://schemas.microsoft.com/office/drawing/2010/main" val="0"/>
              </a:ext>
            </a:extLst>
          </a:blip>
          <a:srcRect l="24855" r="24855"/>
          <a:stretch>
            <a:fillRect/>
          </a:stretch>
        </p:blipFill>
        <p:spPr>
          <a:xfrm>
            <a:off x="750827" y="1340768"/>
            <a:ext cx="4009503" cy="4784400"/>
          </a:xfrm>
          <a:prstGeom prst="rect">
            <a:avLst/>
          </a:prstGeom>
          <a:ln>
            <a:solidFill>
              <a:srgbClr val="B4B4B4"/>
            </a:solidFill>
          </a:ln>
        </p:spPr>
      </p:pic>
    </p:spTree>
    <p:extLst>
      <p:ext uri="{BB962C8B-B14F-4D97-AF65-F5344CB8AC3E}">
        <p14:creationId xmlns:p14="http://schemas.microsoft.com/office/powerpoint/2010/main" val="28886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Votre expérience nous intéresse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5</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738948" y="1530946"/>
            <a:ext cx="10162732" cy="3902446"/>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marL="342900" indent="-342900">
              <a:buFont typeface="Arial" panose="020B0604020202020204" pitchFamily="34" charset="0"/>
              <a:buChar char="•"/>
            </a:pPr>
            <a:r>
              <a:rPr lang="fr-CH" sz="2400" dirty="0">
                <a:latin typeface="Arial" panose="020B0604020202020204" pitchFamily="34" charset="0"/>
                <a:cs typeface="Arial" panose="020B0604020202020204" pitchFamily="34" charset="0"/>
              </a:rPr>
              <a:t>Vous est-il déjà arrivé de trébucher et de faire une chute de plain-pied? </a:t>
            </a:r>
          </a:p>
          <a:p>
            <a:pPr marL="342900" indent="-342900">
              <a:buFont typeface="Arial" panose="020B0604020202020204" pitchFamily="34" charset="0"/>
              <a:buChar char="•"/>
            </a:pPr>
            <a:endParaRPr lang="de-CH"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400" dirty="0">
                <a:latin typeface="Arial" panose="020B0604020202020204" pitchFamily="34" charset="0"/>
                <a:cs typeface="Arial" panose="020B0604020202020204" pitchFamily="34" charset="0"/>
              </a:rPr>
              <a:t>Connaissez-vous des situations à risque de chute typiques </a:t>
            </a:r>
          </a:p>
          <a:p>
            <a:pPr marL="342900" indent="-342900">
              <a:buFont typeface="Arial" panose="020B0604020202020204" pitchFamily="34" charset="0"/>
              <a:buChar char="•"/>
            </a:pPr>
            <a:r>
              <a:rPr lang="fr-CH" sz="2400" dirty="0">
                <a:latin typeface="Arial" panose="020B0604020202020204" pitchFamily="34" charset="0"/>
                <a:cs typeface="Arial" panose="020B0604020202020204" pitchFamily="34" charset="0"/>
              </a:rPr>
              <a:t>dans la vie de tous les jours? </a:t>
            </a:r>
          </a:p>
          <a:p>
            <a:pPr marL="342900" indent="-342900">
              <a:buFont typeface="Arial" panose="020B0604020202020204" pitchFamily="34" charset="0"/>
              <a:buChar char="•"/>
            </a:pPr>
            <a:endParaRPr lang="de-CH"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400" dirty="0">
                <a:latin typeface="Arial" panose="020B0604020202020204" pitchFamily="34" charset="0"/>
                <a:cs typeface="Arial" panose="020B0604020202020204" pitchFamily="34" charset="0"/>
              </a:rPr>
              <a:t>Que peut-on faire pour les éliminer? </a:t>
            </a:r>
          </a:p>
          <a:p>
            <a:pPr marL="342900" indent="-342900">
              <a:buFont typeface="Arial" panose="020B0604020202020204" pitchFamily="34" charset="0"/>
              <a:buChar char="•"/>
            </a:pPr>
            <a:endParaRPr lang="de-CH"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Les situations aux risques sont-ils détectés en cours d’entreprise comme un presqu’accident</a:t>
            </a:r>
          </a:p>
          <a:p>
            <a:pPr marL="342900" indent="-342900">
              <a:buFont typeface="Arial" panose="020B0604020202020204" pitchFamily="34" charset="0"/>
              <a:buChar char="•"/>
            </a:pPr>
            <a:endParaRPr lang="de-CH"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400" dirty="0">
                <a:latin typeface="Arial" panose="020B0604020202020204" pitchFamily="34" charset="0"/>
                <a:cs typeface="Arial" panose="020B0604020202020204" pitchFamily="34" charset="0"/>
              </a:rPr>
              <a:t>Arrête-t-on si le chemin n’est pas visible?</a:t>
            </a:r>
            <a:endParaRPr kumimoji="0" lang="fr-CH" sz="2400" b="0" i="0" u="none" strike="noStrike" kern="0" cap="none" spc="0" normalizeH="0" baseline="0" dirty="0">
              <a:ln>
                <a:noFill/>
              </a:ln>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18035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Eviter les chutes et faux pas </a:t>
            </a:r>
            <a:br>
              <a:rPr lang="fr-CH" dirty="0"/>
            </a:br>
            <a:r>
              <a:rPr lang="fr-CH" dirty="0"/>
              <a:t>Trois niveaux d'intervention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6</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6" name="Rechteck 5"/>
          <p:cNvSpPr/>
          <p:nvPr/>
        </p:nvSpPr>
        <p:spPr>
          <a:xfrm>
            <a:off x="4980041" y="1953809"/>
            <a:ext cx="6377072" cy="3108543"/>
          </a:xfrm>
          <a:prstGeom prst="rect">
            <a:avLst/>
          </a:prstGeom>
        </p:spPr>
        <p:txBody>
          <a:bodyPr wrap="square">
            <a:spAutoFit/>
          </a:bodyPr>
          <a:lstStyle/>
          <a:p>
            <a:pPr eaLnBrk="0" fontAlgn="base" hangingPunct="0">
              <a:spcBef>
                <a:spcPct val="0"/>
              </a:spcBef>
              <a:spcAft>
                <a:spcPct val="0"/>
              </a:spcAft>
            </a:pPr>
            <a:r>
              <a:rPr lang="fr-CH" sz="2800" dirty="0">
                <a:solidFill>
                  <a:srgbClr val="000000"/>
                </a:solidFill>
                <a:latin typeface="Arial" panose="020B0604020202020204" pitchFamily="34" charset="0"/>
                <a:cs typeface="Arial" panose="020B0604020202020204" pitchFamily="34" charset="0"/>
              </a:rPr>
              <a:t>Conditions favorable</a:t>
            </a:r>
          </a:p>
          <a:p>
            <a:pPr eaLnBrk="0" fontAlgn="base" hangingPunct="0">
              <a:spcBef>
                <a:spcPct val="0"/>
              </a:spcBef>
              <a:spcAft>
                <a:spcPct val="0"/>
              </a:spcAft>
            </a:pPr>
            <a:endParaRPr lang="fr-CH" sz="2800" dirty="0">
              <a:solidFill>
                <a:srgbClr val="000000"/>
              </a:solidFill>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Eclairage optimal</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Sols antidérapants</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Service d’hiver</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Chaussures</a:t>
            </a:r>
          </a:p>
          <a:p>
            <a:pPr eaLnBrk="0" fontAlgn="base" hangingPunct="0">
              <a:spcBef>
                <a:spcPct val="0"/>
              </a:spcBef>
              <a:spcAft>
                <a:spcPct val="0"/>
              </a:spcAft>
            </a:pPr>
            <a:endParaRPr lang="de-CH" sz="2800" dirty="0">
              <a:solidFill>
                <a:srgbClr val="000000"/>
              </a:solidFill>
              <a:latin typeface="Arial" panose="020B0604020202020204" pitchFamily="34" charset="0"/>
              <a:cs typeface="Arial" panose="020B0604020202020204" pitchFamily="34" charset="0"/>
            </a:endParaRPr>
          </a:p>
        </p:txBody>
      </p:sp>
      <p:pic>
        <p:nvPicPr>
          <p:cNvPr id="9" name="Picture 11"/>
          <p:cNvPicPr>
            <a:picLocks noChangeAspect="1" noChangeArrowheads="1"/>
          </p:cNvPicPr>
          <p:nvPr/>
        </p:nvPicPr>
        <p:blipFill>
          <a:blip r:embed="rId4" cstate="print"/>
          <a:srcRect/>
          <a:stretch>
            <a:fillRect/>
          </a:stretch>
        </p:blipFill>
        <p:spPr bwMode="auto">
          <a:xfrm>
            <a:off x="695092" y="1506926"/>
            <a:ext cx="3543864" cy="4320000"/>
          </a:xfrm>
          <a:prstGeom prst="rect">
            <a:avLst/>
          </a:prstGeom>
          <a:noFill/>
          <a:ln w="9525">
            <a:noFill/>
            <a:miter lim="800000"/>
            <a:headEnd/>
            <a:tailEnd/>
          </a:ln>
        </p:spPr>
      </p:pic>
    </p:spTree>
    <p:extLst>
      <p:ext uri="{BB962C8B-B14F-4D97-AF65-F5344CB8AC3E}">
        <p14:creationId xmlns:p14="http://schemas.microsoft.com/office/powerpoint/2010/main" val="21155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p:cNvPicPr>
            <a:picLocks noChangeAspect="1" noChangeArrowheads="1"/>
          </p:cNvPicPr>
          <p:nvPr/>
        </p:nvPicPr>
        <p:blipFill>
          <a:blip r:embed="rId3" cstate="print"/>
          <a:srcRect/>
          <a:stretch>
            <a:fillRect/>
          </a:stretch>
        </p:blipFill>
        <p:spPr bwMode="auto">
          <a:xfrm>
            <a:off x="695092" y="1506926"/>
            <a:ext cx="3543864" cy="4320000"/>
          </a:xfrm>
          <a:prstGeom prst="rect">
            <a:avLst/>
          </a:prstGeom>
          <a:noFill/>
          <a:ln w="9525">
            <a:noFill/>
            <a:miter lim="800000"/>
            <a:headEnd/>
            <a:tailEnd/>
          </a:ln>
        </p:spPr>
      </p:pic>
      <p:sp>
        <p:nvSpPr>
          <p:cNvPr id="2" name="Titel 1"/>
          <p:cNvSpPr>
            <a:spLocks noGrp="1"/>
          </p:cNvSpPr>
          <p:nvPr>
            <p:ph type="title"/>
          </p:nvPr>
        </p:nvSpPr>
        <p:spPr/>
        <p:txBody>
          <a:bodyPr/>
          <a:lstStyle/>
          <a:p>
            <a:r>
              <a:rPr lang="fr-CH" dirty="0"/>
              <a:t>Eviter les chutes et faux pas </a:t>
            </a:r>
            <a:br>
              <a:rPr lang="fr-CH" dirty="0"/>
            </a:br>
            <a:r>
              <a:rPr lang="fr-CH" dirty="0"/>
              <a:t>Trois niveaux d'intervention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7</a:t>
            </a:fld>
            <a:endParaRPr lang="de-DE" dirty="0"/>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6" name="Rechteck 5"/>
          <p:cNvSpPr/>
          <p:nvPr/>
        </p:nvSpPr>
        <p:spPr>
          <a:xfrm>
            <a:off x="4980041" y="1953809"/>
            <a:ext cx="6377072" cy="3108543"/>
          </a:xfrm>
          <a:prstGeom prst="rect">
            <a:avLst/>
          </a:prstGeom>
        </p:spPr>
        <p:txBody>
          <a:bodyPr wrap="square">
            <a:spAutoFit/>
          </a:bodyPr>
          <a:lstStyle/>
          <a:p>
            <a:pPr eaLnBrk="0" fontAlgn="base" hangingPunct="0">
              <a:spcBef>
                <a:spcPct val="0"/>
              </a:spcBef>
              <a:spcAft>
                <a:spcPct val="0"/>
              </a:spcAft>
            </a:pPr>
            <a:r>
              <a:rPr lang="fr-CH" sz="2800" dirty="0">
                <a:solidFill>
                  <a:srgbClr val="000000"/>
                </a:solidFill>
                <a:latin typeface="Arial" panose="020B0604020202020204" pitchFamily="34" charset="0"/>
                <a:cs typeface="Arial" panose="020B0604020202020204" pitchFamily="34" charset="0"/>
              </a:rPr>
              <a:t>Comportements favorables</a:t>
            </a:r>
          </a:p>
          <a:p>
            <a:pPr eaLnBrk="0" fontAlgn="base" hangingPunct="0">
              <a:spcBef>
                <a:spcPct val="0"/>
              </a:spcBef>
              <a:spcAft>
                <a:spcPct val="0"/>
              </a:spcAft>
            </a:pPr>
            <a:endParaRPr lang="de-CH" sz="2800" dirty="0">
              <a:solidFill>
                <a:srgbClr val="000000"/>
              </a:solidFill>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Faire de l’ordre</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Définir et observer des règles précises</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Renforcer l’attention</a:t>
            </a:r>
          </a:p>
          <a:p>
            <a:pPr eaLnBrk="0" fontAlgn="base" hangingPunct="0">
              <a:spcBef>
                <a:spcPct val="0"/>
              </a:spcBef>
              <a:spcAft>
                <a:spcPct val="0"/>
              </a:spcAft>
            </a:pPr>
            <a:endParaRPr lang="de-CH"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34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p429m713104_fuer PP.jpg"/>
          <p:cNvPicPr>
            <a:picLocks noChangeAspect="1"/>
          </p:cNvPicPr>
          <p:nvPr/>
        </p:nvPicPr>
        <p:blipFill>
          <a:blip r:embed="rId3" cstate="print"/>
          <a:srcRect l="9958" r="31209"/>
          <a:stretch>
            <a:fillRect/>
          </a:stretch>
        </p:blipFill>
        <p:spPr>
          <a:xfrm>
            <a:off x="693947" y="1506926"/>
            <a:ext cx="3545009" cy="4320000"/>
          </a:xfrm>
          <a:prstGeom prst="rect">
            <a:avLst/>
          </a:prstGeom>
        </p:spPr>
      </p:pic>
      <p:sp>
        <p:nvSpPr>
          <p:cNvPr id="2" name="Titel 1"/>
          <p:cNvSpPr>
            <a:spLocks noGrp="1"/>
          </p:cNvSpPr>
          <p:nvPr>
            <p:ph type="title"/>
          </p:nvPr>
        </p:nvSpPr>
        <p:spPr/>
        <p:txBody>
          <a:bodyPr/>
          <a:lstStyle/>
          <a:p>
            <a:r>
              <a:rPr lang="fr-CH" dirty="0"/>
              <a:t>Eviter les chutes et faux pas </a:t>
            </a:r>
            <a:br>
              <a:rPr lang="fr-CH" dirty="0"/>
            </a:br>
            <a:r>
              <a:rPr lang="fr-CH" dirty="0"/>
              <a:t>Trois niveaux d'intervention </a:t>
            </a:r>
            <a:endParaRPr lang="de-CH" dirty="0"/>
          </a:p>
        </p:txBody>
      </p:sp>
      <p:sp>
        <p:nvSpPr>
          <p:cNvPr id="5" name="Foliennummernplatzhalter 4"/>
          <p:cNvSpPr>
            <a:spLocks noGrp="1"/>
          </p:cNvSpPr>
          <p:nvPr>
            <p:ph type="sldNum" sz="quarter" idx="12"/>
          </p:nvPr>
        </p:nvSpPr>
        <p:spPr/>
        <p:txBody>
          <a:bodyPr/>
          <a:lstStyle/>
          <a:p>
            <a:fld id="{F8131F39-9E04-4741-8D18-650A9C86DC3C}" type="slidenum">
              <a:rPr lang="de-DE" smtClean="0"/>
              <a:pPr/>
              <a:t>8</a:t>
            </a:fld>
            <a:endParaRPr lang="de-DE" dirty="0"/>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6" name="Rechteck 5"/>
          <p:cNvSpPr/>
          <p:nvPr/>
        </p:nvSpPr>
        <p:spPr>
          <a:xfrm>
            <a:off x="4980041" y="1953809"/>
            <a:ext cx="6377072" cy="2677656"/>
          </a:xfrm>
          <a:prstGeom prst="rect">
            <a:avLst/>
          </a:prstGeom>
        </p:spPr>
        <p:txBody>
          <a:bodyPr wrap="square">
            <a:spAutoFit/>
          </a:bodyPr>
          <a:lstStyle/>
          <a:p>
            <a:pPr eaLnBrk="0" fontAlgn="base" hangingPunct="0">
              <a:spcBef>
                <a:spcPct val="0"/>
              </a:spcBef>
              <a:spcAft>
                <a:spcPct val="0"/>
              </a:spcAft>
            </a:pPr>
            <a:r>
              <a:rPr lang="fr-CH" sz="2800" dirty="0">
                <a:solidFill>
                  <a:srgbClr val="000000"/>
                </a:solidFill>
                <a:latin typeface="Arial" panose="020B0604020202020204" pitchFamily="34" charset="0"/>
                <a:cs typeface="Arial" panose="020B0604020202020204" pitchFamily="34" charset="0"/>
              </a:rPr>
              <a:t>Condition physique optimale</a:t>
            </a:r>
          </a:p>
          <a:p>
            <a:pPr eaLnBrk="0" fontAlgn="base" hangingPunct="0">
              <a:spcBef>
                <a:spcPct val="0"/>
              </a:spcBef>
              <a:spcAft>
                <a:spcPct val="0"/>
              </a:spcAft>
            </a:pPr>
            <a:endParaRPr lang="de-CH" sz="2800" dirty="0">
              <a:solidFill>
                <a:srgbClr val="000000"/>
              </a:solidFill>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Améliorer l'équilibre </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Développer la force </a:t>
            </a:r>
          </a:p>
          <a:p>
            <a:pPr marL="457200" indent="-457200" eaLnBrk="0" fontAlgn="base" hangingPunct="0">
              <a:spcBef>
                <a:spcPct val="0"/>
              </a:spcBef>
              <a:spcAft>
                <a:spcPct val="0"/>
              </a:spcAft>
              <a:buFont typeface="Arial" panose="020B0604020202020204" pitchFamily="34" charset="0"/>
              <a:buChar char="•"/>
            </a:pPr>
            <a:r>
              <a:rPr lang="fr-CH" sz="2800" dirty="0">
                <a:solidFill>
                  <a:srgbClr val="000000"/>
                </a:solidFill>
                <a:latin typeface="Arial" panose="020B0604020202020204" pitchFamily="34" charset="0"/>
                <a:cs typeface="Arial" panose="020B0604020202020204" pitchFamily="34" charset="0"/>
              </a:rPr>
              <a:t>Améliorer la coordination </a:t>
            </a:r>
          </a:p>
          <a:p>
            <a:pPr eaLnBrk="0" fontAlgn="base" hangingPunct="0">
              <a:spcBef>
                <a:spcPct val="0"/>
              </a:spcBef>
              <a:spcAft>
                <a:spcPct val="0"/>
              </a:spcAft>
            </a:pPr>
            <a:endParaRPr lang="de-CH"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46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Chutes et faux pas - cause d'accident numéro un </a:t>
            </a:r>
            <a:r>
              <a:rPr lang="de-CH" dirty="0"/>
              <a:t> </a:t>
            </a:r>
          </a:p>
        </p:txBody>
      </p:sp>
      <p:sp>
        <p:nvSpPr>
          <p:cNvPr id="5" name="Foliennummernplatzhalter 4"/>
          <p:cNvSpPr>
            <a:spLocks noGrp="1"/>
          </p:cNvSpPr>
          <p:nvPr>
            <p:ph type="sldNum" sz="quarter" idx="12"/>
          </p:nvPr>
        </p:nvSpPr>
        <p:spPr/>
        <p:txBody>
          <a:bodyPr/>
          <a:lstStyle/>
          <a:p>
            <a:fld id="{F8131F39-9E04-4741-8D18-650A9C86DC3C}" type="slidenum">
              <a:rPr lang="de-DE" smtClean="0"/>
              <a:pPr/>
              <a:t>9</a:t>
            </a:fld>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91" y="6421372"/>
            <a:ext cx="900000" cy="204638"/>
          </a:xfrm>
          <a:prstGeom prst="rect">
            <a:avLst/>
          </a:prstGeom>
        </p:spPr>
      </p:pic>
      <p:sp>
        <p:nvSpPr>
          <p:cNvPr id="15" name="Textplatzhalter 2"/>
          <p:cNvSpPr txBox="1">
            <a:spLocks/>
          </p:cNvSpPr>
          <p:nvPr/>
        </p:nvSpPr>
        <p:spPr>
          <a:xfrm>
            <a:off x="5125419" y="1530945"/>
            <a:ext cx="6045302" cy="4778375"/>
          </a:xfrm>
          <a:prstGeom prst="rect">
            <a:avLst/>
          </a:prstGeom>
        </p:spPr>
        <p:txBody>
          <a:bodyPr lIns="0" tIns="0" rIns="0" bIns="0"/>
          <a:lstStyle>
            <a:lvl1pPr marL="0" marR="0" indent="0" algn="l" defTabSz="914400" rtl="0" eaLnBrk="1" fontAlgn="base" latinLnBrk="0" hangingPunct="1">
              <a:lnSpc>
                <a:spcPct val="90000"/>
              </a:lnSpc>
              <a:spcBef>
                <a:spcPct val="0"/>
              </a:spcBef>
              <a:spcAft>
                <a:spcPct val="0"/>
              </a:spcAft>
              <a:buClrTx/>
              <a:buSzTx/>
              <a:buFont typeface="Arial" pitchFamily="34" charset="0"/>
              <a:buNone/>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1pPr>
            <a:lvl2pPr marL="180000" marR="0" indent="-180000" algn="l" defTabSz="914400" rtl="0" eaLnBrk="1" fontAlgn="base" latinLnBrk="0" hangingPunct="1">
              <a:lnSpc>
                <a:spcPct val="90000"/>
              </a:lnSpc>
              <a:spcBef>
                <a:spcPct val="0"/>
              </a:spcBef>
              <a:spcAft>
                <a:spcPct val="0"/>
              </a:spcAft>
              <a:buClrTx/>
              <a:buSzTx/>
              <a:buFont typeface="Arial" pitchFamily="34" charset="0"/>
              <a:buChar char="•"/>
              <a:tabLst/>
              <a:defRPr kumimoji="0" lang="de-DE" sz="2000" b="0" i="0" u="none" strike="noStrike" kern="0" cap="none" spc="0" normalizeH="0" baseline="0" noProof="0" dirty="0" smtClean="0">
                <a:ln>
                  <a:noFill/>
                </a:ln>
                <a:solidFill>
                  <a:schemeClr val="tx1"/>
                </a:solidFill>
                <a:effectLst/>
                <a:uLnTx/>
                <a:uFillTx/>
                <a:latin typeface="+mn-lt"/>
                <a:ea typeface="+mn-ea"/>
                <a:cs typeface="+mn-cs"/>
              </a:defRPr>
            </a:lvl2pPr>
            <a:lvl3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3pPr>
            <a:lvl4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4pPr>
            <a:lvl5pPr marL="180000" indent="-180000" algn="l"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5pPr>
            <a:lvl6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6pPr>
            <a:lvl7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7pPr>
            <a:lvl8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8pPr>
            <a:lvl9pPr marL="180000" indent="-180000" algn="l" defTabSz="914405" rtl="0" eaLnBrk="1" fontAlgn="base" hangingPunct="1">
              <a:lnSpc>
                <a:spcPct val="90000"/>
              </a:lnSpc>
              <a:spcBef>
                <a:spcPct val="0"/>
              </a:spcBef>
              <a:spcAft>
                <a:spcPct val="0"/>
              </a:spcAft>
              <a:buFont typeface="Arial" pitchFamily="34" charset="0"/>
              <a:buChar char="•"/>
              <a:defRPr sz="2000">
                <a:solidFill>
                  <a:schemeClr val="tx1"/>
                </a:solidFill>
                <a:latin typeface="+mn-lt"/>
                <a:ea typeface="+mn-ea"/>
              </a:defRPr>
            </a:lvl9pPr>
          </a:lstStyle>
          <a:p>
            <a:pPr marL="342900" indent="-342900">
              <a:buFont typeface="Arial" panose="020B0604020202020204" pitchFamily="34" charset="0"/>
              <a:buChar char="•"/>
            </a:pPr>
            <a:r>
              <a:rPr lang="fr-CH" sz="2400" dirty="0">
                <a:solidFill>
                  <a:srgbClr val="000000"/>
                </a:solidFill>
                <a:latin typeface="Arial"/>
                <a:ea typeface="ＭＳ Ｐゴシック"/>
              </a:rPr>
              <a:t>La Suisse enregistre env. 190 000 accidents professionnels par an. </a:t>
            </a:r>
            <a:endParaRPr lang="de-CH" sz="2400" dirty="0">
              <a:solidFill>
                <a:srgbClr val="000000"/>
              </a:solidFill>
              <a:latin typeface="Arial"/>
              <a:ea typeface="ＭＳ Ｐゴシック"/>
            </a:endParaRPr>
          </a:p>
          <a:p>
            <a:pPr marL="342900" lvl="0" indent="-342900">
              <a:buFont typeface="Arial" panose="020B0604020202020204" pitchFamily="34" charset="0"/>
              <a:buChar char="•"/>
            </a:pPr>
            <a:endParaRPr lang="de-CH" sz="2400" dirty="0">
              <a:solidFill>
                <a:srgbClr val="000000"/>
              </a:solidFill>
              <a:latin typeface="Arial"/>
              <a:ea typeface="ＭＳ Ｐゴシック"/>
            </a:endParaRPr>
          </a:p>
          <a:p>
            <a:pPr marL="342900" indent="-342900">
              <a:buFont typeface="Arial" panose="020B0604020202020204" pitchFamily="34" charset="0"/>
              <a:buChar char="•"/>
            </a:pPr>
            <a:r>
              <a:rPr lang="fr-CH" sz="2400" dirty="0">
                <a:solidFill>
                  <a:srgbClr val="000000"/>
                </a:solidFill>
                <a:latin typeface="Arial"/>
                <a:ea typeface="ＭＳ Ｐゴシック"/>
              </a:rPr>
              <a:t>75 % des accidents se produisent de plain-pied et 25 % des accidents se produisent dans les escaliers. </a:t>
            </a:r>
            <a:endParaRPr lang="de-CH" sz="2400" dirty="0">
              <a:solidFill>
                <a:srgbClr val="000000"/>
              </a:solidFill>
              <a:latin typeface="Arial"/>
              <a:ea typeface="ＭＳ Ｐゴシック"/>
            </a:endParaRPr>
          </a:p>
          <a:p>
            <a:pPr marL="342900" lvl="0" indent="-342900">
              <a:buFont typeface="Arial" panose="020B0604020202020204" pitchFamily="34" charset="0"/>
              <a:buChar char="•"/>
            </a:pPr>
            <a:endParaRPr lang="de-CH" sz="2400" dirty="0">
              <a:solidFill>
                <a:srgbClr val="000000"/>
              </a:solidFill>
              <a:latin typeface="Arial"/>
              <a:ea typeface="ＭＳ Ｐゴシック"/>
            </a:endParaRPr>
          </a:p>
          <a:p>
            <a:pPr marL="342900" indent="-342900">
              <a:buFont typeface="Arial" panose="020B0604020202020204" pitchFamily="34" charset="0"/>
              <a:buChar char="•"/>
            </a:pPr>
            <a:r>
              <a:rPr lang="fr-CH" sz="2400" dirty="0">
                <a:solidFill>
                  <a:srgbClr val="000000"/>
                </a:solidFill>
                <a:latin typeface="Arial"/>
                <a:ea typeface="ＭＳ Ｐゴシック"/>
              </a:rPr>
              <a:t>Les accidents dus aux chutes et faux pas sont particulièrement nombreux en hiver (du mois de décembre au mois de février).</a:t>
            </a:r>
          </a:p>
          <a:p>
            <a:pPr marL="342900" lvl="0" indent="-342900">
              <a:buFont typeface="Arial" panose="020B0604020202020204" pitchFamily="34" charset="0"/>
              <a:buChar char="•"/>
            </a:pPr>
            <a:endParaRPr lang="de-CH" sz="2400" dirty="0">
              <a:solidFill>
                <a:srgbClr val="000000"/>
              </a:solidFill>
              <a:latin typeface="Arial"/>
              <a:ea typeface="ＭＳ Ｐゴシック"/>
            </a:endParaRPr>
          </a:p>
          <a:p>
            <a:pPr marL="342900" lvl="0" indent="-342900">
              <a:buFont typeface="Arial" panose="020B0604020202020204" pitchFamily="34" charset="0"/>
              <a:buChar char="•"/>
            </a:pPr>
            <a:r>
              <a:rPr lang="fr-CH" sz="2400" dirty="0">
                <a:solidFill>
                  <a:srgbClr val="000000"/>
                </a:solidFill>
                <a:latin typeface="Arial"/>
                <a:ea typeface="ＭＳ Ｐゴシック"/>
              </a:rPr>
              <a:t>De nombreux accidents pourraient être facilement évités</a:t>
            </a:r>
            <a:r>
              <a:rPr lang="de-CH" sz="2400" dirty="0">
                <a:solidFill>
                  <a:srgbClr val="000000"/>
                </a:solidFill>
                <a:latin typeface="Arial"/>
                <a:ea typeface="ＭＳ Ｐゴシック"/>
              </a:rPr>
              <a:t>.</a:t>
            </a: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endParaRPr kumimoji="0" lang="de-CH" sz="20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7" name="Bildplatzhalter 6" descr="Bild28.jpg"/>
          <p:cNvPicPr>
            <a:picLocks noChangeAspect="1"/>
          </p:cNvPicPr>
          <p:nvPr/>
        </p:nvPicPr>
        <p:blipFill>
          <a:blip r:embed="rId4" cstate="print"/>
          <a:srcRect t="11987" b="11987"/>
          <a:stretch>
            <a:fillRect/>
          </a:stretch>
        </p:blipFill>
        <p:spPr>
          <a:xfrm>
            <a:off x="695091" y="1506926"/>
            <a:ext cx="3742183" cy="4320000"/>
          </a:xfrm>
          <a:prstGeom prst="rect">
            <a:avLst/>
          </a:prstGeom>
        </p:spPr>
      </p:pic>
    </p:spTree>
    <p:extLst>
      <p:ext uri="{BB962C8B-B14F-4D97-AF65-F5344CB8AC3E}">
        <p14:creationId xmlns:p14="http://schemas.microsoft.com/office/powerpoint/2010/main" val="1254966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TISEC_Präsentation" id="{B623FFB9-6385-4902-8736-71C645E85B6C}" vid="{3887368C-F408-4A23-9471-F616DD5F5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BATISEC_Präsentation</Template>
  <TotalTime>0</TotalTime>
  <Words>784</Words>
  <Application>Microsoft Office PowerPoint</Application>
  <PresentationFormat>Breitbild</PresentationFormat>
  <Paragraphs>173</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ＭＳ Ｐゴシック</vt:lpstr>
      <vt:lpstr>Arial</vt:lpstr>
      <vt:lpstr>Calibri</vt:lpstr>
      <vt:lpstr>Symbol</vt:lpstr>
      <vt:lpstr>Office Theme</vt:lpstr>
      <vt:lpstr>PowerPoint-Präsentation</vt:lpstr>
      <vt:lpstr>Chutes et faux pas: zoom sur la cause d'accident numéro un </vt:lpstr>
      <vt:lpstr>Programme en 50 min </vt:lpstr>
      <vt:lpstr>Objectifs de la journée </vt:lpstr>
      <vt:lpstr>Votre expérience nous intéresse </vt:lpstr>
      <vt:lpstr>Eviter les chutes et faux pas  Trois niveaux d'intervention </vt:lpstr>
      <vt:lpstr>Eviter les chutes et faux pas  Trois niveaux d'intervention </vt:lpstr>
      <vt:lpstr>Eviter les chutes et faux pas  Trois niveaux d'intervention </vt:lpstr>
      <vt:lpstr>Chutes et faux pas - cause d'accident numéro un  </vt:lpstr>
      <vt:lpstr>Batisec: Chutes et faux pas à la troisième place</vt:lpstr>
      <vt:lpstr>Statistique des accidents de l'entreprise </vt:lpstr>
      <vt:lpstr>Film «En bas»</vt:lpstr>
      <vt:lpstr>Discussion de groupe</vt:lpstr>
      <vt:lpstr>Principales causes d'accident</vt:lpstr>
      <vt:lpstr>Principales causes d'accident</vt:lpstr>
      <vt:lpstr>Principales causes d'accident</vt:lpstr>
      <vt:lpstr>Chute trébuchement sont presqu’accident</vt:lpstr>
    </vt:vector>
  </TitlesOfParts>
  <Company>VSEI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srb</dc:creator>
  <cp:lastModifiedBy>Matjaz Ros</cp:lastModifiedBy>
  <cp:revision>37</cp:revision>
  <dcterms:created xsi:type="dcterms:W3CDTF">2017-11-08T05:56:22Z</dcterms:created>
  <dcterms:modified xsi:type="dcterms:W3CDTF">2017-12-01T14:16:59Z</dcterms:modified>
</cp:coreProperties>
</file>