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4" r:id="rId4"/>
    <p:sldId id="263" r:id="rId5"/>
    <p:sldId id="265" r:id="rId6"/>
    <p:sldId id="266" r:id="rId7"/>
    <p:sldId id="270" r:id="rId8"/>
    <p:sldId id="271" r:id="rId9"/>
    <p:sldId id="274" r:id="rId10"/>
    <p:sldId id="272" r:id="rId11"/>
    <p:sldId id="273" r:id="rId12"/>
    <p:sldId id="275" r:id="rId13"/>
    <p:sldId id="276" r:id="rId14"/>
    <p:sldId id="27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b" initials="s" lastIdx="0" clrIdx="0">
    <p:extLst>
      <p:ext uri="{19B8F6BF-5375-455C-9EA6-DF929625EA0E}">
        <p15:presenceInfo xmlns:p15="http://schemas.microsoft.com/office/powerpoint/2012/main" userId="sr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8942" autoAdjust="0"/>
  </p:normalViewPr>
  <p:slideViewPr>
    <p:cSldViewPr snapToGrid="0">
      <p:cViewPr varScale="1">
        <p:scale>
          <a:sx n="75" d="100"/>
          <a:sy n="75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7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CCD5D-A868-4691-A95F-7EBDD41D1F55}" type="datetimeFigureOut">
              <a:rPr lang="de-DE" smtClean="0"/>
              <a:t>01.12.2017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B92A-821E-4D95-9CB7-9B77B87C4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6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Name des Referenten,</a:t>
            </a:r>
            <a:r>
              <a:rPr lang="de-CH" baseline="0" dirty="0"/>
              <a:t> Ort und Datum einfügen</a:t>
            </a:r>
          </a:p>
          <a:p>
            <a:r>
              <a:rPr lang="de-CH" baseline="0" dirty="0"/>
              <a:t>Ev. Begrüssungszeile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76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0">
              <a:defRPr/>
            </a:pPr>
            <a:r>
              <a:rPr lang="de-CH" dirty="0"/>
              <a:t>In den</a:t>
            </a:r>
            <a:r>
              <a:rPr lang="de-CH" baseline="0" dirty="0"/>
              <a:t> Branchen und Betrieben welche der </a:t>
            </a:r>
            <a:r>
              <a:rPr lang="de-CH" baseline="0" dirty="0" err="1"/>
              <a:t>Batisec</a:t>
            </a:r>
            <a:r>
              <a:rPr lang="de-CH" baseline="0" dirty="0"/>
              <a:t> angeschlossen sind ist </a:t>
            </a:r>
            <a:r>
              <a:rPr lang="de-CH" dirty="0"/>
              <a:t>Stolpern und Stürzen die dritthäufigste Unfallursache.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886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Completare il lucido con la statistica degli infortuni della vostra azienda. </a:t>
            </a:r>
          </a:p>
          <a:p>
            <a:endParaRPr lang="de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Svizzera, inciampare e cadere sono le cause d'infortunio più frequenti. Ogni anno circa 165 000 assicurati LAINF subiscono un infortunio da caduta in piano, quasi 60 000 sul lavoro e 105 000 nel tempo libero.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01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Creare se possibile un ambiente da sala cinematografica e oscurare il locale.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2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Queste domande vanno discusse in gruppi di quattro persone. Informare i partecipanti che al termine del lavoro di gruppo i risultati saranno discussi in aula. La discussione di gruppo dura 10 minuti circa.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70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56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07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Prima dell'incontro determinare il responsabile incaricato di eliminare le «trappole» e stabilire come intervenire.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03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Ev. Programm anpassen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20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Prima dell'incontro: definire in quale misura volete ridurre gli infortuni da caduta in piano nella vostra azienda. </a:t>
            </a:r>
            <a:endParaRPr lang="de-CH" dirty="0"/>
          </a:p>
          <a:p>
            <a:pPr defTabSz="914280">
              <a:defRPr/>
            </a:pPr>
            <a:r>
              <a:rPr lang="de-CH" baseline="0" dirty="0"/>
              <a:t>Ev. eigene Ziele formulieren und ergänzen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2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Chiedere ai collaboratori di raccontare le loro esperienze.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Gibt es eine Meldestelle für Stolperfallen im Betrieb?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0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89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3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48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0"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6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Autofit/>
          </a:bodyPr>
          <a:lstStyle>
            <a:lvl1pPr algn="ctr">
              <a:defRPr sz="50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63480" cy="4351338"/>
          </a:xfrm>
        </p:spPr>
        <p:txBody>
          <a:bodyPr>
            <a:noAutofit/>
          </a:bodyPr>
          <a:lstStyle>
            <a:lvl1pPr marL="361950" indent="-361950">
              <a:defRPr sz="1800">
                <a:latin typeface="+mn-lt"/>
                <a:cs typeface="Arial" panose="020B0604020202020204" pitchFamily="34" charset="0"/>
              </a:defRPr>
            </a:lvl1pPr>
            <a:lvl2pPr marL="685800" indent="-323850">
              <a:buFont typeface="Symbol" panose="05050102010706020507" pitchFamily="18" charset="2"/>
              <a:buChar char="-"/>
              <a:defRPr sz="1800">
                <a:latin typeface="+mn-lt"/>
                <a:cs typeface="Arial" panose="020B0604020202020204" pitchFamily="34" charset="0"/>
              </a:defRPr>
            </a:lvl2pPr>
            <a:lvl3pPr marL="1079500" indent="-363538"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2323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suva.ch/it-ch/praevention/sachthemen/stolpern#uxlibrary-open=/it-CH?atomid=f74d74da01b2444aa9ceb5281a2f808d%26showContainer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81" y="1411747"/>
            <a:ext cx="3970638" cy="16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8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7" y="1513043"/>
            <a:ext cx="4356632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/>
              <a:t>Batisec</a:t>
            </a:r>
            <a:r>
              <a:rPr lang="it-CH" dirty="0"/>
              <a:t>: Inciampare e cadere al terzo posto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6053069" y="1530945"/>
            <a:ext cx="6045302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04410"/>
              </p:ext>
            </p:extLst>
          </p:nvPr>
        </p:nvGraphicFramePr>
        <p:xfrm>
          <a:off x="5421762" y="1522713"/>
          <a:ext cx="6319664" cy="4310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9664">
                  <a:extLst>
                    <a:ext uri="{9D8B030D-6E8A-4147-A177-3AD203B41FA5}">
                      <a16:colId xmlns:a16="http://schemas.microsoft.com/office/drawing/2014/main" val="2424609072"/>
                    </a:ext>
                  </a:extLst>
                </a:gridCol>
              </a:tblGrid>
              <a:tr h="43103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Essere raggiunto, essere seppellito da una massa</a:t>
                      </a:r>
                      <a:r>
                        <a:rPr lang="de-CH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(30-35%)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CH" sz="20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Pungersi, tagliarsi, graffiarsi </a:t>
                      </a:r>
                      <a:r>
                        <a:rPr lang="de-CH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(20-25</a:t>
                      </a:r>
                      <a:r>
                        <a:rPr lang="de-CH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Scivolate, slittate, passo falso delle persone</a:t>
                      </a:r>
                      <a:r>
                        <a:rPr lang="de-C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(20%)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Slittate, cadute, capovolgimenti di oggetti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CH" sz="20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Urtare qualcosa, sbattere, toccare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383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5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Infortuni in azienda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graphicFrame>
        <p:nvGraphicFramePr>
          <p:cNvPr id="7" name="Inhaltsplatzhalt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1983683"/>
              </p:ext>
            </p:extLst>
          </p:nvPr>
        </p:nvGraphicFramePr>
        <p:xfrm>
          <a:off x="752168" y="1501775"/>
          <a:ext cx="1073746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9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INP /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noProof="0" dirty="0"/>
                        <a:t>Tutti gli infortuni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noProof="0" dirty="0"/>
                        <a:t>Cadute per inciampo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noProof="0" dirty="0"/>
                        <a:t>Quota</a:t>
                      </a:r>
                      <a:r>
                        <a:rPr lang="it-CH" baseline="0" noProof="0" dirty="0"/>
                        <a:t> delle cadute per inciampo sul totale</a:t>
                      </a:r>
                      <a:endParaRPr lang="it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noProof="0" dirty="0"/>
                        <a:t>Costi di tutti gli infortuni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noProof="0" dirty="0"/>
                        <a:t>Costi cadute per inciampo</a:t>
                      </a:r>
                    </a:p>
                    <a:p>
                      <a:endParaRPr lang="de-CH" dirty="0"/>
                    </a:p>
                    <a:p>
                      <a:endParaRPr lang="it-CH" noProof="0" dirty="0"/>
                    </a:p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INP e IP</a:t>
                      </a:r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IP</a:t>
                      </a:r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INP</a:t>
                      </a:r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62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Il filmato  «rasoterra»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pic>
        <p:nvPicPr>
          <p:cNvPr id="8" name="Bildplatzhalter 5" descr="Film unten Schuh binden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 t="6055" b="6055"/>
          <a:stretch>
            <a:fillRect/>
          </a:stretch>
        </p:blipFill>
        <p:spPr>
          <a:xfrm>
            <a:off x="1881187" y="1268628"/>
            <a:ext cx="8429625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7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Discussione di gruppo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Qual è la situazione nella vostra azienda? Vi sono    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«trappole» che provocano cadute e che vanno rimosse?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Qual è la situazione a casa? In presenza di queste «trappole» reagite diversamente che in azienda?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Quali cause possono provocare cadute in piano?</a:t>
            </a:r>
          </a:p>
        </p:txBody>
      </p:sp>
    </p:spTree>
    <p:extLst>
      <p:ext uri="{BB962C8B-B14F-4D97-AF65-F5344CB8AC3E}">
        <p14:creationId xmlns:p14="http://schemas.microsoft.com/office/powerpoint/2010/main" val="153768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cause d'infortunio più frequenti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Carenze tecniche</a:t>
            </a:r>
          </a:p>
          <a:p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Pavimenti difettosi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Illuminazione mancante o scarsa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Scale senza corrimano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Pavimenti lisci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Calzature inadeguate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2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cause d'infortunio più frequenti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Organizzazione</a:t>
            </a:r>
          </a:p>
          <a:p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Ordine e pulizia insufficienti sul posto di lavoro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zone di pericolo non segnalate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assenza di regole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regole poco chiare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ecc.</a:t>
            </a: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0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cause d'infortunio più frequenti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 personale</a:t>
            </a:r>
          </a:p>
          <a:p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Oggetti lasciati sul pavimento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disattenzione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disordine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sottovalutazione del rischio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scarsa condizione fisica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800" dirty="0">
                <a:latin typeface="Arial" panose="020B0604020202020204" pitchFamily="34" charset="0"/>
                <a:cs typeface="Arial" panose="020B0604020202020204" pitchFamily="34" charset="0"/>
              </a:rPr>
              <a:t>ecc.</a:t>
            </a: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DSC02114.jpg"/>
          <p:cNvPicPr>
            <a:picLocks noChangeAspect="1"/>
          </p:cNvPicPr>
          <p:nvPr/>
        </p:nvPicPr>
        <p:blipFill>
          <a:blip r:embed="rId3" cstate="print"/>
          <a:srcRect t="6710" b="6710"/>
          <a:stretch>
            <a:fillRect/>
          </a:stretch>
        </p:blipFill>
        <p:spPr>
          <a:xfrm>
            <a:off x="695091" y="1530945"/>
            <a:ext cx="3742183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rischi di viaggio sono </a:t>
            </a:r>
            <a:r>
              <a:rPr lang="it-IT"/>
              <a:t>quasi infortunio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5138678" y="1530945"/>
            <a:ext cx="6205186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/>
                <a:ea typeface="ＭＳ Ｐゴシック"/>
              </a:rPr>
              <a:t>Se notate ostacoli che possono provocare cadute, laddove possibile dovete rimuoverli immediatamente o segnalarli.</a:t>
            </a:r>
          </a:p>
          <a:p>
            <a:pPr lvl="0"/>
            <a:endParaRPr lang="de-CH" sz="2400" dirty="0"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/>
                <a:ea typeface="ＭＳ Ｐゴシック"/>
              </a:rPr>
              <a:t>Se servono altre misure rivolgetevi a:</a:t>
            </a:r>
            <a:br>
              <a:rPr lang="de-CH" sz="2400" dirty="0">
                <a:latin typeface="Arial"/>
                <a:ea typeface="ＭＳ Ｐゴシック"/>
              </a:rPr>
            </a:br>
            <a:r>
              <a:rPr lang="de-CH" sz="2400" dirty="0">
                <a:latin typeface="Arial"/>
                <a:ea typeface="ＭＳ Ｐゴシック"/>
              </a:rPr>
              <a:t>(</a:t>
            </a:r>
            <a:r>
              <a:rPr lang="it-CH" sz="2400" dirty="0">
                <a:latin typeface="Arial"/>
                <a:ea typeface="ＭＳ Ｐゴシック"/>
              </a:rPr>
              <a:t>inserire il nome della persona) </a:t>
            </a:r>
          </a:p>
          <a:p>
            <a:pPr lvl="0"/>
            <a:endParaRPr lang="de-CH" sz="2400" dirty="0">
              <a:latin typeface="Arial"/>
              <a:ea typeface="ＭＳ Ｐゴシック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CH" sz="2400" dirty="0">
                <a:latin typeface="Arial"/>
                <a:ea typeface="ＭＳ Ｐゴシック"/>
              </a:rPr>
              <a:t>Ferma finché il traffico non è stabile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lvl="0"/>
            <a:r>
              <a:rPr lang="it-CH" sz="3600" dirty="0">
                <a:solidFill>
                  <a:srgbClr val="000000"/>
                </a:solidFill>
                <a:latin typeface="Arial"/>
                <a:ea typeface="ＭＳ Ｐゴシック"/>
              </a:rPr>
              <a:t>Grazie della collaborazione!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2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Infortuni</a:t>
            </a:r>
            <a:r>
              <a:rPr lang="de-CH" dirty="0"/>
              <a:t> da </a:t>
            </a:r>
            <a:r>
              <a:rPr lang="it-CH" dirty="0"/>
              <a:t>caduta</a:t>
            </a:r>
            <a:r>
              <a:rPr lang="de-CH" dirty="0"/>
              <a:t> in piano: </a:t>
            </a:r>
            <a:br>
              <a:rPr lang="de-CH" dirty="0"/>
            </a:br>
            <a:r>
              <a:rPr lang="it-CH" dirty="0"/>
              <a:t>analisi delle cause più frequenti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Bildplatzhalter 10" descr="BIld von Beever für Folien.jpg"/>
          <p:cNvPicPr>
            <a:picLocks noChangeAspect="1"/>
          </p:cNvPicPr>
          <p:nvPr/>
        </p:nvPicPr>
        <p:blipFill>
          <a:blip r:embed="rId3" cstate="print"/>
          <a:srcRect t="10537" b="10537"/>
          <a:stretch>
            <a:fillRect/>
          </a:stretch>
        </p:blipFill>
        <p:spPr>
          <a:xfrm>
            <a:off x="1881187" y="1488128"/>
            <a:ext cx="8429625" cy="44354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Programma die prossimi 50 minuti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5497963" y="1528278"/>
            <a:ext cx="6330243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Introduzione con il filmato  «rasoterra» (20')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Lavoro di gruppo (15')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Risolvere il quiz illustrato (10')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Conclusione (5')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Bildplatzhalter 4" descr="Agenda_Uhr.jpg"/>
          <p:cNvPicPr>
            <a:picLocks noChangeAspect="1"/>
          </p:cNvPicPr>
          <p:nvPr/>
        </p:nvPicPr>
        <p:blipFill>
          <a:blip r:embed="rId3" cstate="print"/>
          <a:srcRect l="21107" r="21107"/>
          <a:stretch>
            <a:fillRect/>
          </a:stretch>
        </p:blipFill>
        <p:spPr>
          <a:xfrm>
            <a:off x="750827" y="1501775"/>
            <a:ext cx="4143375" cy="47831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Obiettivi dell’incontro odierno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5496475" y="1332165"/>
            <a:ext cx="5887142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Conoscere le cause che provocano infortuni</a:t>
            </a:r>
            <a:r>
              <a:rPr kumimoji="0" lang="it-CH" sz="24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da caduta in piano sul lavoro e nel tempo libero.</a:t>
            </a: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Sapere come evitare</a:t>
            </a:r>
            <a:r>
              <a:rPr kumimoji="0" lang="it-CH" sz="24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gli infortuni da caduta in piano</a:t>
            </a: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CH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Contribuire affinché entro</a:t>
            </a:r>
            <a:r>
              <a:rPr kumimoji="0" lang="it-CH" sz="24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il </a:t>
            </a: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201? gli infortuni saranno</a:t>
            </a:r>
            <a:r>
              <a:rPr kumimoji="0" lang="it-CH" sz="24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lang="it-CH" sz="2400" dirty="0">
                <a:solidFill>
                  <a:srgbClr val="000000"/>
                </a:solidFill>
                <a:latin typeface="Arial"/>
                <a:ea typeface="ＭＳ Ｐゴシック"/>
              </a:rPr>
              <a:t>ridotti del </a:t>
            </a:r>
            <a:r>
              <a:rPr kumimoji="0" lang="it-CH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XX%.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" name="Bild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r="24855"/>
          <a:stretch>
            <a:fillRect/>
          </a:stretch>
        </p:blipFill>
        <p:spPr>
          <a:xfrm>
            <a:off x="750827" y="1340768"/>
            <a:ext cx="4009503" cy="4784400"/>
          </a:xfrm>
          <a:prstGeom prst="rect">
            <a:avLst/>
          </a:prstGeom>
          <a:ln>
            <a:solidFill>
              <a:srgbClr val="B4B4B4"/>
            </a:solidFill>
          </a:ln>
        </p:spPr>
      </p:pic>
    </p:spTree>
    <p:extLst>
      <p:ext uri="{BB962C8B-B14F-4D97-AF65-F5344CB8AC3E}">
        <p14:creationId xmlns:p14="http://schemas.microsoft.com/office/powerpoint/2010/main" val="28886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Esperienze vissute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Chi ha già subito un infortunio da caduta in piano?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Tipiche situazioni in cui è facile inciampare nella vita di tutti i giorni (lavoro e tempo libero): esperienze personali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Quali misure adottare?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Si considerano le trappole come quasi infortunio nel azienda?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Stiamo dicendo stop se le traffico non sono sicuro?</a:t>
            </a:r>
          </a:p>
        </p:txBody>
      </p:sp>
    </p:spTree>
    <p:extLst>
      <p:ext uri="{BB962C8B-B14F-4D97-AF65-F5344CB8AC3E}">
        <p14:creationId xmlns:p14="http://schemas.microsoft.com/office/powerpoint/2010/main" val="118035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Evitare gli infortuni da caduta in piano: </a:t>
            </a:r>
            <a:br>
              <a:rPr lang="it-CH" dirty="0"/>
            </a:br>
            <a:r>
              <a:rPr lang="it-CH" dirty="0"/>
              <a:t>possibilità a tre livelli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80041" y="1953809"/>
            <a:ext cx="6377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 condizioni favorevoli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Illuminazione ottimale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Pavimenti antiscivolo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invernale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92" y="1506926"/>
            <a:ext cx="35438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5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92" y="1506926"/>
            <a:ext cx="35438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80041" y="1953809"/>
            <a:ext cx="6377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Indurre un comportamento favorevole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 ordine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Definire regole e rispettarle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Aumentare l’attenzione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Evitare gli infortuni da caduta in piano: </a:t>
            </a:r>
            <a:br>
              <a:rPr lang="it-CH" dirty="0"/>
            </a:br>
            <a:r>
              <a:rPr lang="it-CH" dirty="0"/>
              <a:t>possibilità a tre livelli</a:t>
            </a:r>
          </a:p>
        </p:txBody>
      </p:sp>
    </p:spTree>
    <p:extLst>
      <p:ext uri="{BB962C8B-B14F-4D97-AF65-F5344CB8AC3E}">
        <p14:creationId xmlns:p14="http://schemas.microsoft.com/office/powerpoint/2010/main" val="183934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p429m713104_fuer PP.jpg"/>
          <p:cNvPicPr>
            <a:picLocks noChangeAspect="1"/>
          </p:cNvPicPr>
          <p:nvPr/>
        </p:nvPicPr>
        <p:blipFill>
          <a:blip r:embed="rId3" cstate="print"/>
          <a:srcRect l="9958" r="31209"/>
          <a:stretch>
            <a:fillRect/>
          </a:stretch>
        </p:blipFill>
        <p:spPr>
          <a:xfrm>
            <a:off x="693947" y="1506926"/>
            <a:ext cx="3545009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Evitare gli infortuni da caduta in piano: </a:t>
            </a:r>
            <a:br>
              <a:rPr lang="it-CH" dirty="0"/>
            </a:br>
            <a:r>
              <a:rPr lang="it-CH" dirty="0"/>
              <a:t>possibilità a tre livelli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80041" y="1953809"/>
            <a:ext cx="6377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 condizioni fisiche ottimali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Migliorare l’equilibrio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Allenare la forza fisica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Migliorare la coordinazione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6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Inciampare e cadere sono le cause d’infortunio più frequenti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5125419" y="1530945"/>
            <a:ext cx="6045302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/>
                <a:ea typeface="ＭＳ Ｐゴシック"/>
              </a:rPr>
              <a:t>Ogni anno in Svizzera si infortunano </a:t>
            </a:r>
            <a:r>
              <a:rPr lang="it-IT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ca</a:t>
            </a:r>
            <a:r>
              <a:rPr lang="it-IT" sz="2400" dirty="0">
                <a:solidFill>
                  <a:srgbClr val="000000"/>
                </a:solidFill>
                <a:latin typeface="Arial"/>
                <a:ea typeface="ＭＳ Ｐゴシック"/>
              </a:rPr>
              <a:t>. 190 000 lavoratori.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/>
                <a:ea typeface="ＭＳ Ｐゴシック"/>
              </a:rPr>
              <a:t>Il 75% degli infortuni accade allo stesso livello (sul pavimento) e il 25% sulle scale fisse.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/>
                <a:ea typeface="ＭＳ Ｐゴシック"/>
              </a:rPr>
              <a:t>Nei mesi invernali (da dicembre a febbraio) le cadute in piano sono particolarmente frequenti.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/>
                <a:ea typeface="ＭＳ Ｐゴシック"/>
              </a:rPr>
              <a:t>Bastano semplici provvedimenti per ridurre molti infortuni.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Bildplatzhalter 6" descr="Bild28.jpg"/>
          <p:cNvPicPr>
            <a:picLocks noChangeAspect="1"/>
          </p:cNvPicPr>
          <p:nvPr/>
        </p:nvPicPr>
        <p:blipFill>
          <a:blip r:embed="rId4" cstate="print"/>
          <a:srcRect t="11987" b="11987"/>
          <a:stretch>
            <a:fillRect/>
          </a:stretch>
        </p:blipFill>
        <p:spPr>
          <a:xfrm>
            <a:off x="695091" y="1506926"/>
            <a:ext cx="374218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TISEC_Präsentation" id="{B623FFB9-6385-4902-8736-71C645E85B6C}" vid="{3887368C-F408-4A23-9471-F616DD5F52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BATISEC_Präsentation</Template>
  <TotalTime>0</TotalTime>
  <Words>657</Words>
  <Application>Microsoft Office PowerPoint</Application>
  <PresentationFormat>Breitbild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Symbol</vt:lpstr>
      <vt:lpstr>Office Theme</vt:lpstr>
      <vt:lpstr>PowerPoint-Präsentation</vt:lpstr>
      <vt:lpstr>Infortuni da caduta in piano:  analisi delle cause più frequenti</vt:lpstr>
      <vt:lpstr>Programma die prossimi 50 minuti</vt:lpstr>
      <vt:lpstr>Obiettivi dell’incontro odierno</vt:lpstr>
      <vt:lpstr>Esperienze vissute</vt:lpstr>
      <vt:lpstr>Evitare gli infortuni da caduta in piano:  possibilità a tre livelli</vt:lpstr>
      <vt:lpstr>Evitare gli infortuni da caduta in piano:  possibilità a tre livelli</vt:lpstr>
      <vt:lpstr>Evitare gli infortuni da caduta in piano:  possibilità a tre livelli</vt:lpstr>
      <vt:lpstr>Inciampare e cadere sono le cause d’infortunio più frequenti</vt:lpstr>
      <vt:lpstr>Batisec: Inciampare e cadere al terzo posto</vt:lpstr>
      <vt:lpstr>Infortuni in azienda</vt:lpstr>
      <vt:lpstr>Il filmato  «rasoterra» </vt:lpstr>
      <vt:lpstr>Discussione di gruppo</vt:lpstr>
      <vt:lpstr>Le cause d'infortunio più frequenti</vt:lpstr>
      <vt:lpstr>Le cause d'infortunio più frequenti</vt:lpstr>
      <vt:lpstr>Le cause d'infortunio più frequenti</vt:lpstr>
      <vt:lpstr>I rischi di viaggio sono quasi infortunio</vt:lpstr>
    </vt:vector>
  </TitlesOfParts>
  <Company>VSEI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srb</dc:creator>
  <cp:lastModifiedBy>Matjaz Ros</cp:lastModifiedBy>
  <cp:revision>41</cp:revision>
  <dcterms:created xsi:type="dcterms:W3CDTF">2017-11-08T05:56:22Z</dcterms:created>
  <dcterms:modified xsi:type="dcterms:W3CDTF">2017-12-01T14:18:36Z</dcterms:modified>
</cp:coreProperties>
</file>