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4" r:id="rId4"/>
    <p:sldId id="263" r:id="rId5"/>
    <p:sldId id="265" r:id="rId6"/>
    <p:sldId id="266" r:id="rId7"/>
    <p:sldId id="270" r:id="rId8"/>
    <p:sldId id="271" r:id="rId9"/>
    <p:sldId id="274" r:id="rId10"/>
    <p:sldId id="272" r:id="rId11"/>
    <p:sldId id="273" r:id="rId12"/>
    <p:sldId id="275" r:id="rId13"/>
    <p:sldId id="276" r:id="rId14"/>
    <p:sldId id="277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b" initials="s" lastIdx="0" clrIdx="0">
    <p:extLst>
      <p:ext uri="{19B8F6BF-5375-455C-9EA6-DF929625EA0E}">
        <p15:presenceInfo xmlns:p15="http://schemas.microsoft.com/office/powerpoint/2012/main" userId="sr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8942" autoAdjust="0"/>
  </p:normalViewPr>
  <p:slideViewPr>
    <p:cSldViewPr snapToGrid="0">
      <p:cViewPr varScale="1">
        <p:scale>
          <a:sx n="72" d="100"/>
          <a:sy n="72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7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CCD5D-A868-4691-A95F-7EBDD41D1F55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AB92A-821E-4D95-9CB7-9B77B87C4E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6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Name des Referenten,</a:t>
            </a:r>
            <a:r>
              <a:rPr lang="de-CH" baseline="0" dirty="0" smtClean="0"/>
              <a:t> Ort und Datum einfügen</a:t>
            </a:r>
          </a:p>
          <a:p>
            <a:r>
              <a:rPr lang="de-CH" baseline="0" dirty="0" smtClean="0"/>
              <a:t>Ev. Begrüssungszeile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76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0">
              <a:defRPr/>
            </a:pPr>
            <a:r>
              <a:rPr lang="de-CH" dirty="0" smtClean="0"/>
              <a:t>In den</a:t>
            </a:r>
            <a:r>
              <a:rPr lang="de-CH" baseline="0" dirty="0" smtClean="0"/>
              <a:t> Branchen und Betrieben welche der </a:t>
            </a:r>
            <a:r>
              <a:rPr lang="de-CH" baseline="0" dirty="0" err="1" smtClean="0"/>
              <a:t>Batisec</a:t>
            </a:r>
            <a:r>
              <a:rPr lang="de-CH" baseline="0" dirty="0" smtClean="0"/>
              <a:t> angeschlossen sind ist </a:t>
            </a:r>
            <a:r>
              <a:rPr lang="de-CH" dirty="0" smtClean="0"/>
              <a:t>Stolpern und Stürzen die dritthäufigste Unfallursache.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886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Ergänzen Sie die Folie mit</a:t>
            </a:r>
            <a:r>
              <a:rPr lang="de-CH" baseline="0" dirty="0" smtClean="0"/>
              <a:t> der Unfallstatistik  Ihres Betriebs oder machen Sie Angaben zum Unfallgeschehen.</a:t>
            </a:r>
          </a:p>
          <a:p>
            <a:endParaRPr lang="de-CH" baseline="0" dirty="0" smtClean="0"/>
          </a:p>
          <a:p>
            <a:pPr defTabSz="914280">
              <a:defRPr/>
            </a:pPr>
            <a:r>
              <a:rPr lang="de-CH" dirty="0" smtClean="0"/>
              <a:t>Stolpern und Stürzen ist in der Schweiz die häufigste Unfallursache. Jährlich erleiden rund 165 000 UVG-Versicherte einen Stolper- oder Sturzunfall: Nahezu 60 000 bei der Arbeit und 105 000  in der Freizeit.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01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Klicken Sie auf das Bild und</a:t>
            </a:r>
            <a:r>
              <a:rPr lang="de-CH" baseline="0" dirty="0" smtClean="0"/>
              <a:t> starten Sie die gewünschte Version (Deutsch oder Schweizerdeutsch)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52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Diese</a:t>
            </a:r>
            <a:r>
              <a:rPr lang="de-CH" baseline="0" dirty="0" smtClean="0"/>
              <a:t> Fragen in Gruppen diskutieren. Informieren Sie die Teilnehmenden darüber, dass im Anschluss der Gruppendiskussion die wichtigsten Erkenntnisse im Plenum besprochen werden. Die Gruppendiskussion dauert ca. 10 Minuten.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70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56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07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0">
              <a:defRPr/>
            </a:pPr>
            <a:r>
              <a:rPr lang="de-CH" baseline="0" dirty="0" smtClean="0"/>
              <a:t>Vor der Veranstaltung klären, wer für die Behebung der Stolperfallen verantwortlich und wie das weitere Vorgehen definiert ist.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3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03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Ev. Programm anpassen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20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0">
              <a:defRPr/>
            </a:pPr>
            <a:r>
              <a:rPr lang="de-CH" dirty="0" smtClean="0"/>
              <a:t>Vor</a:t>
            </a:r>
            <a:r>
              <a:rPr lang="de-CH" baseline="0" dirty="0" smtClean="0"/>
              <a:t> der Veranstaltung Ziel der Reduktion der Stolper-und Sturzunfälle Ihres Unternehmens definieren. </a:t>
            </a:r>
          </a:p>
          <a:p>
            <a:pPr defTabSz="914280">
              <a:defRPr/>
            </a:pPr>
            <a:r>
              <a:rPr lang="de-CH" baseline="0" dirty="0" smtClean="0"/>
              <a:t>Ev. eigene Ziele formulieren und ergänzen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2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Mitarbeitende nach persönlichen Erfahrungen fragen.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Gibt es eine Meldestelle für Stolperfallen im Betrieb?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30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89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3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48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0">
              <a:defRPr/>
            </a:pP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AB92A-821E-4D95-9CB7-9B77B87C4E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6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Autofit/>
          </a:bodyPr>
          <a:lstStyle>
            <a:lvl1pPr algn="ctr">
              <a:defRPr sz="50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63480" cy="4351338"/>
          </a:xfrm>
        </p:spPr>
        <p:txBody>
          <a:bodyPr>
            <a:noAutofit/>
          </a:bodyPr>
          <a:lstStyle>
            <a:lvl1pPr marL="361950" indent="-361950">
              <a:defRPr sz="1800">
                <a:latin typeface="+mn-lt"/>
                <a:cs typeface="Arial" panose="020B0604020202020204" pitchFamily="34" charset="0"/>
              </a:defRPr>
            </a:lvl1pPr>
            <a:lvl2pPr marL="685800" indent="-323850">
              <a:buFont typeface="Symbol" panose="05050102010706020507" pitchFamily="18" charset="2"/>
              <a:buChar char="-"/>
              <a:defRPr sz="1800">
                <a:latin typeface="+mn-lt"/>
                <a:cs typeface="Arial" panose="020B0604020202020204" pitchFamily="34" charset="0"/>
              </a:defRPr>
            </a:lvl2pPr>
            <a:lvl3pPr marL="1079500" indent="-363538"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800">
                <a:latin typeface="+mn-lt"/>
                <a:cs typeface="Arial" panose="020B0604020202020204" pitchFamily="34" charset="0"/>
              </a:defRPr>
            </a:lvl4pPr>
            <a:lvl5pP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1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3502"/>
          </a:xfrm>
          <a:noFill/>
        </p:spPr>
        <p:txBody>
          <a:bodyPr lIns="720000" tIns="180000" rIns="360000" bIns="180000">
            <a:noAutofit/>
          </a:bodyPr>
          <a:lstStyle>
            <a:lvl1pPr>
              <a:defRPr sz="3600">
                <a:solidFill>
                  <a:srgbClr val="C2323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8840" cy="365125"/>
          </a:xfrm>
        </p:spPr>
        <p:txBody>
          <a:bodyPr/>
          <a:lstStyle>
            <a:lvl1pPr algn="l"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657080" y="6356350"/>
            <a:ext cx="1244600" cy="36512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63" y="6373900"/>
            <a:ext cx="998117" cy="4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8131F39-9E04-4741-8D18-650A9C86DC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2323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suva.ch/de-ch/praevention/sachthemen/stolpern#uxlibrary-open=/de-CH?atomid=f74d74da01b2444aa9ceb5281a2f808d%26showContainer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81" y="1411747"/>
            <a:ext cx="3970638" cy="16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7" y="1513043"/>
            <a:ext cx="4356632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Batisec</a:t>
            </a:r>
            <a:r>
              <a:rPr lang="de-CH" dirty="0" smtClean="0"/>
              <a:t>: Stolpern </a:t>
            </a:r>
            <a:r>
              <a:rPr lang="de-CH" dirty="0"/>
              <a:t>und Stürzen </a:t>
            </a:r>
            <a:r>
              <a:rPr lang="de-CH" dirty="0" smtClean="0"/>
              <a:t>an 3. Stelle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6053069" y="1530945"/>
            <a:ext cx="6045302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70809"/>
              </p:ext>
            </p:extLst>
          </p:nvPr>
        </p:nvGraphicFramePr>
        <p:xfrm>
          <a:off x="5421762" y="1522713"/>
          <a:ext cx="6319664" cy="4310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9664">
                  <a:extLst>
                    <a:ext uri="{9D8B030D-6E8A-4147-A177-3AD203B41FA5}">
                      <a16:colId xmlns:a16="http://schemas.microsoft.com/office/drawing/2014/main" xmlns="" val="2424609072"/>
                    </a:ext>
                  </a:extLst>
                </a:gridCol>
              </a:tblGrid>
              <a:tr h="43103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Getroffen werden, Rückschlag, verschüttet werden (30-35%)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Gestochen, geschnitten, gekratzt, geschürft werden (20-25%)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CH" sz="2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Ausgleiten, abgleiten, abrutschen (20%)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Abrutschen</a:t>
                      </a:r>
                      <a:r>
                        <a:rPr lang="de-CH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umfallen (v. Gegenständen)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e-CH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Anstossen an etwas, anschlagen, anfassen</a:t>
                      </a:r>
                      <a:endParaRPr lang="de-CH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383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Betriebseigene Unfallzahlen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graphicFrame>
        <p:nvGraphicFramePr>
          <p:cNvPr id="7" name="Inhaltsplatzhalt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77058547"/>
              </p:ext>
            </p:extLst>
          </p:nvPr>
        </p:nvGraphicFramePr>
        <p:xfrm>
          <a:off x="753092" y="1501775"/>
          <a:ext cx="1073654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24"/>
                <a:gridCol w="1789424"/>
                <a:gridCol w="1789424"/>
                <a:gridCol w="1789424"/>
                <a:gridCol w="1789424"/>
                <a:gridCol w="1789424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NBU / BU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Alle</a:t>
                      </a:r>
                      <a:r>
                        <a:rPr lang="de-CH" baseline="0" dirty="0" smtClean="0"/>
                        <a:t> Unfälle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Stolperunfälle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Anteil</a:t>
                      </a:r>
                      <a:r>
                        <a:rPr lang="de-CH" baseline="0" dirty="0" smtClean="0"/>
                        <a:t> Stolperunfälle am Total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Kosten</a:t>
                      </a:r>
                      <a:r>
                        <a:rPr lang="de-CH" baseline="0" dirty="0" smtClean="0"/>
                        <a:t> alle Unfälle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Kosten Stolperunfälle</a:t>
                      </a:r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NBU und BU</a:t>
                      </a:r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BU</a:t>
                      </a:r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NBU</a:t>
                      </a:r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6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Film </a:t>
            </a:r>
            <a:r>
              <a:rPr lang="de-CH" dirty="0" smtClean="0"/>
              <a:t>«Unten»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pic>
        <p:nvPicPr>
          <p:cNvPr id="8" name="Bildplatzhalter 5" descr="Film unten Schuh binden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 t="6055" b="6055"/>
          <a:stretch>
            <a:fillRect/>
          </a:stretch>
        </p:blipFill>
        <p:spPr>
          <a:xfrm>
            <a:off x="1881187" y="1268628"/>
            <a:ext cx="8429625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Gruppendiskussion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Wie sieht es im Betrieb aus? Gibt es Stolperfallen, die beseitigt werden müssen?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Wie sieht es zu Hause aus? Reagieren Sie bei Stolperfallen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anders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als im Betrieb?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Welche Ursachen können zu Stolper- oder Sturzunfällen führen?</a:t>
            </a:r>
          </a:p>
        </p:txBody>
      </p:sp>
    </p:spTree>
    <p:extLst>
      <p:ext uri="{BB962C8B-B14F-4D97-AF65-F5344CB8AC3E}">
        <p14:creationId xmlns:p14="http://schemas.microsoft.com/office/powerpoint/2010/main" val="15376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Häufigste Unfallursachen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Technische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Mängel</a:t>
            </a:r>
          </a:p>
          <a:p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defekte Böden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fehlende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oder schlechte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Beleuchtung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fehlender Handlauf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glatte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Böden mit ungeeigneten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Schuhe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schlechtes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Schuhwerk</a:t>
            </a: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Häufigste Unfallursachen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Organisatorische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</a:t>
            </a:r>
          </a:p>
          <a:p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Mangelhafte Ordnung und Sauberkeit am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Arbeitsplatz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fehlende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Signalisation von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Gefahrenstellen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unklare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oder fehlende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Vorschriften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Häufigste Unfallursachen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Persönliches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Verhalten</a:t>
            </a:r>
          </a:p>
          <a:p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Liegenlassen von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Gegenständen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fehlende Aufmerksamkeit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Unordnung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Unterschätzen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Risikos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fehlende Fitness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 descr="DSC02114.jpg"/>
          <p:cNvPicPr>
            <a:picLocks noChangeAspect="1"/>
          </p:cNvPicPr>
          <p:nvPr/>
        </p:nvPicPr>
        <p:blipFill>
          <a:blip r:embed="rId3" cstate="print"/>
          <a:srcRect t="6710" b="6710"/>
          <a:stretch>
            <a:fillRect/>
          </a:stretch>
        </p:blipFill>
        <p:spPr>
          <a:xfrm>
            <a:off x="695091" y="1530945"/>
            <a:ext cx="3742183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Stolperfallen sind Beinahe-Unfälle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5138678" y="1530945"/>
            <a:ext cx="6205186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Stolperfallen </a:t>
            </a: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nach </a:t>
            </a: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Möglichkeit sofort </a:t>
            </a: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beheben </a:t>
            </a: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oder </a:t>
            </a: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markieren</a:t>
            </a:r>
          </a:p>
          <a:p>
            <a:pPr lvl="0"/>
            <a:endParaRPr lang="de-CH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Falls </a:t>
            </a: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das nicht möglich ist, oder wenn es weitere Massnahmen braucht, melden </a:t>
            </a: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Sie die Stolperfalle hier</a:t>
            </a: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:</a:t>
            </a:r>
            <a:b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Name der Person einfügen) </a:t>
            </a:r>
          </a:p>
          <a:p>
            <a:pPr lvl="0"/>
            <a:endParaRPr lang="de-CH" sz="24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Stopp</a:t>
            </a: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de-CH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solange Verkehrswege unsicher sind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lvl="0"/>
            <a:r>
              <a:rPr lang="de-CH" sz="3600" dirty="0">
                <a:solidFill>
                  <a:srgbClr val="000000"/>
                </a:solidFill>
                <a:latin typeface="Arial"/>
                <a:ea typeface="ＭＳ Ｐゴシック"/>
              </a:rPr>
              <a:t>Besten Dank für Ihr Mitwirken!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Stolper- und Sturzunfälle: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die </a:t>
            </a:r>
            <a:r>
              <a:rPr lang="de-CH" dirty="0"/>
              <a:t>häufigste Unfallursache im Visier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Bildplatzhalter 10" descr="BIld von Beever für Folien.jpg"/>
          <p:cNvPicPr>
            <a:picLocks noChangeAspect="1"/>
          </p:cNvPicPr>
          <p:nvPr/>
        </p:nvPicPr>
        <p:blipFill>
          <a:blip r:embed="rId3" cstate="print"/>
          <a:srcRect t="10537" b="10537"/>
          <a:stretch>
            <a:fillRect/>
          </a:stretch>
        </p:blipFill>
        <p:spPr>
          <a:xfrm>
            <a:off x="1881187" y="1488128"/>
            <a:ext cx="8429625" cy="44354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der nächsten 50 Minuten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5497963" y="1528278"/>
            <a:ext cx="4511479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Einführung mit Film «Unten» (20')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Gruppenarbeit (15')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Bilderrätsel lösen (10')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Abschluss (5')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Bildplatzhalter 4" descr="Agenda_Uhr.jpg"/>
          <p:cNvPicPr>
            <a:picLocks noChangeAspect="1"/>
          </p:cNvPicPr>
          <p:nvPr/>
        </p:nvPicPr>
        <p:blipFill>
          <a:blip r:embed="rId3" cstate="print"/>
          <a:srcRect l="21107" r="21107"/>
          <a:stretch>
            <a:fillRect/>
          </a:stretch>
        </p:blipFill>
        <p:spPr>
          <a:xfrm>
            <a:off x="750827" y="1501775"/>
            <a:ext cx="4143375" cy="47831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Ziele der heutigen Veranstaltung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5496475" y="1332165"/>
            <a:ext cx="5887142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Sie kennen die Ursachen, die während der Arbeit und in der Freizeit zu  Stolper- und Sturzunfällen führen.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Sie wissen wie Stolper- und Sturzunfällen zu verhindern sind.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Sie leisten als Mitarbeiter einen Beitrag, damit die Unfälle bis 201? um XX% reduziert werden können.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6" name="Bild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r="24855"/>
          <a:stretch>
            <a:fillRect/>
          </a:stretch>
        </p:blipFill>
        <p:spPr>
          <a:xfrm>
            <a:off x="750827" y="1340768"/>
            <a:ext cx="4009503" cy="4784400"/>
          </a:xfrm>
          <a:prstGeom prst="rect">
            <a:avLst/>
          </a:prstGeom>
          <a:ln>
            <a:solidFill>
              <a:srgbClr val="B4B4B4"/>
            </a:solidFill>
          </a:ln>
        </p:spPr>
      </p:pic>
    </p:spTree>
    <p:extLst>
      <p:ext uri="{BB962C8B-B14F-4D97-AF65-F5344CB8AC3E}">
        <p14:creationId xmlns:p14="http://schemas.microsoft.com/office/powerpoint/2010/main" val="2888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Ihre </a:t>
            </a:r>
            <a:r>
              <a:rPr lang="de-CH" dirty="0" smtClean="0"/>
              <a:t>Erfahrungen sind </a:t>
            </a:r>
            <a:r>
              <a:rPr lang="de-CH" dirty="0"/>
              <a:t>gefragt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738948" y="1530946"/>
            <a:ext cx="10162732" cy="39024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Wer hatte schon einmal einen Stolper- oder Sturzunfall?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Was sind typische Stolpersituationen im Alltag (Arbeit und Freizeit) - persönliche Erfahrungen.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Was kann man dagegen tun?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 Betrieb Stolperfallen 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als Beinahe-Unfall erfasst.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Sagen wir Stopp, wenn die Verkehrswege nicht sicher sind</a:t>
            </a:r>
            <a:r>
              <a:rPr lang="de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Stolper- und Sturzunfälle verhindern: </a:t>
            </a:r>
            <a:br>
              <a:rPr lang="de-CH" dirty="0"/>
            </a:br>
            <a:r>
              <a:rPr lang="de-CH" dirty="0"/>
              <a:t>Auf drei Ebenen möglich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80041" y="1953809"/>
            <a:ext cx="63770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Günstige Verhältnisse schaffen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Beleuchtung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Rutschfeste Böden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Wirksamer Winterdienst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92" y="1506926"/>
            <a:ext cx="354386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92" y="1506926"/>
            <a:ext cx="354386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Stolper- und Sturzunfälle verhindern: </a:t>
            </a:r>
            <a:br>
              <a:rPr lang="de-CH" dirty="0"/>
            </a:br>
            <a:r>
              <a:rPr lang="de-CH" dirty="0"/>
              <a:t>Auf drei Ebenen möglich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80041" y="1953809"/>
            <a:ext cx="6377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Günstiges </a:t>
            </a:r>
            <a:r>
              <a:rPr lang="de-CH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 </a:t>
            </a: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 schaffen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Regeln definieren und befolgen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 steigern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p429m713104_fuer PP.jpg"/>
          <p:cNvPicPr>
            <a:picLocks noChangeAspect="1"/>
          </p:cNvPicPr>
          <p:nvPr/>
        </p:nvPicPr>
        <p:blipFill>
          <a:blip r:embed="rId3" cstate="print"/>
          <a:srcRect l="9958" r="31209"/>
          <a:stretch>
            <a:fillRect/>
          </a:stretch>
        </p:blipFill>
        <p:spPr>
          <a:xfrm>
            <a:off x="693947" y="1506926"/>
            <a:ext cx="3545009" cy="43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Stolper- und Sturzunfälle verhindern: </a:t>
            </a:r>
            <a:br>
              <a:rPr lang="de-CH" dirty="0"/>
            </a:br>
            <a:r>
              <a:rPr lang="de-CH" dirty="0"/>
              <a:t>Auf drei Ebenen möglich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80041" y="1953809"/>
            <a:ext cx="63770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</a:t>
            </a:r>
            <a:r>
              <a:rPr lang="de-CH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körperliche Voraussetzungen </a:t>
            </a: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Gleichgewicht verbessern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Kraft trainieren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Koordination stärken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Stolpern und </a:t>
            </a:r>
            <a:r>
              <a:rPr lang="de-CH" dirty="0" smtClean="0"/>
              <a:t>Stürzen - </a:t>
            </a:r>
            <a:br>
              <a:rPr lang="de-CH" dirty="0" smtClean="0"/>
            </a:br>
            <a:r>
              <a:rPr lang="de-CH" dirty="0" smtClean="0"/>
              <a:t>häufigste Unfallursache in der Schweiz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1F39-9E04-4741-8D18-650A9C86DC3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" y="6421372"/>
            <a:ext cx="900000" cy="204638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5125419" y="1530945"/>
            <a:ext cx="6045302" cy="47783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180000" marR="0" indent="-1800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0000" indent="-1800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180000" indent="-180000" algn="l" defTabSz="91440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Jährlich verunfallen ca.190 000 </a:t>
            </a:r>
            <a:r>
              <a:rPr lang="de-CH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Arbeitnehmende</a:t>
            </a: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 in der Schweiz.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75% der Unfälle geschehen auf gleicher Ebene und 25% auf Treppen.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In den Wintermonaten (Dezember bis Februar) ist die Anzahl Sturzunfälle besonders hoch.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  <a:ea typeface="ＭＳ Ｐゴシック"/>
              </a:rPr>
              <a:t>Mit wenig Aufwand können viele Unfälle verhindert werden.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Bildplatzhalter 6" descr="Bild28.jpg"/>
          <p:cNvPicPr>
            <a:picLocks noChangeAspect="1"/>
          </p:cNvPicPr>
          <p:nvPr/>
        </p:nvPicPr>
        <p:blipFill>
          <a:blip r:embed="rId4" cstate="print"/>
          <a:srcRect t="11987" b="11987"/>
          <a:stretch>
            <a:fillRect/>
          </a:stretch>
        </p:blipFill>
        <p:spPr>
          <a:xfrm>
            <a:off x="695091" y="1506926"/>
            <a:ext cx="374218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TISEC_Präsentation" id="{B623FFB9-6385-4902-8736-71C645E85B6C}" vid="{3887368C-F408-4A23-9471-F616DD5F52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BATISEC_Präsentation</Template>
  <TotalTime>0</TotalTime>
  <Words>624</Words>
  <Application>Microsoft Office PowerPoint</Application>
  <PresentationFormat>Breitbild</PresentationFormat>
  <Paragraphs>171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Symbol</vt:lpstr>
      <vt:lpstr>Times New Roman</vt:lpstr>
      <vt:lpstr>Office Theme</vt:lpstr>
      <vt:lpstr>PowerPoint-Präsentation</vt:lpstr>
      <vt:lpstr>Stolper- und Sturzunfälle:  die häufigste Unfallursache im Visier</vt:lpstr>
      <vt:lpstr>Ablauf der nächsten 50 Minuten</vt:lpstr>
      <vt:lpstr>Ziele der heutigen Veranstaltung</vt:lpstr>
      <vt:lpstr>Ihre Erfahrungen sind gefragt</vt:lpstr>
      <vt:lpstr>Stolper- und Sturzunfälle verhindern:  Auf drei Ebenen möglich</vt:lpstr>
      <vt:lpstr>Stolper- und Sturzunfälle verhindern:  Auf drei Ebenen möglich</vt:lpstr>
      <vt:lpstr>Stolper- und Sturzunfälle verhindern:  Auf drei Ebenen möglich</vt:lpstr>
      <vt:lpstr>Stolpern und Stürzen -  häufigste Unfallursache in der Schweiz </vt:lpstr>
      <vt:lpstr>Batisec: Stolpern und Stürzen an 3. Stelle </vt:lpstr>
      <vt:lpstr>Betriebseigene Unfallzahlen</vt:lpstr>
      <vt:lpstr>Film «Unten»</vt:lpstr>
      <vt:lpstr>Gruppendiskussion</vt:lpstr>
      <vt:lpstr>Häufigste Unfallursachen </vt:lpstr>
      <vt:lpstr>Häufigste Unfallursachen </vt:lpstr>
      <vt:lpstr>Häufigste Unfallursachen </vt:lpstr>
      <vt:lpstr>Stolperfallen sind Beinahe-Unfälle</vt:lpstr>
    </vt:vector>
  </TitlesOfParts>
  <Company>VSEI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srb</dc:creator>
  <cp:lastModifiedBy>srb</cp:lastModifiedBy>
  <cp:revision>26</cp:revision>
  <dcterms:created xsi:type="dcterms:W3CDTF">2017-11-08T05:56:22Z</dcterms:created>
  <dcterms:modified xsi:type="dcterms:W3CDTF">2017-11-08T08:52:26Z</dcterms:modified>
</cp:coreProperties>
</file>